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8"/>
  </p:notesMasterIdLst>
  <p:sldIdLst>
    <p:sldId id="256" r:id="rId5"/>
    <p:sldId id="260" r:id="rId6"/>
    <p:sldId id="257" r:id="rId7"/>
    <p:sldId id="276" r:id="rId8"/>
    <p:sldId id="278" r:id="rId9"/>
    <p:sldId id="279" r:id="rId10"/>
    <p:sldId id="273" r:id="rId11"/>
    <p:sldId id="274" r:id="rId12"/>
    <p:sldId id="280" r:id="rId13"/>
    <p:sldId id="275" r:id="rId14"/>
    <p:sldId id="282" r:id="rId15"/>
    <p:sldId id="268" r:id="rId16"/>
    <p:sldId id="269" r:id="rId17"/>
    <p:sldId id="258" r:id="rId18"/>
    <p:sldId id="263" r:id="rId19"/>
    <p:sldId id="264" r:id="rId20"/>
    <p:sldId id="267" r:id="rId21"/>
    <p:sldId id="283" r:id="rId22"/>
    <p:sldId id="284" r:id="rId23"/>
    <p:sldId id="285" r:id="rId24"/>
    <p:sldId id="281" r:id="rId25"/>
    <p:sldId id="286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5"/>
    <p:restoredTop sz="88571" autoAdjust="0"/>
  </p:normalViewPr>
  <p:slideViewPr>
    <p:cSldViewPr snapToGrid="0" snapToObjects="1">
      <p:cViewPr>
        <p:scale>
          <a:sx n="100" d="100"/>
          <a:sy n="100" d="100"/>
        </p:scale>
        <p:origin x="-122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898D4-AECD-E248-B4EC-C91E11D78828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AE6B3-8A44-9447-BCD6-98207D59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ia.dc.gov/" TargetMode="External"/><Relationship Id="rId7" Type="http://schemas.openxmlformats.org/officeDocument/2006/relationships/hyperlink" Target="http://opgs.dc.gov/page/opgs-district-grants-clearinghous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os.dc.gov/" TargetMode="External"/><Relationship Id="rId5" Type="http://schemas.openxmlformats.org/officeDocument/2006/relationships/hyperlink" Target="http://oaa.dc.gov/" TargetMode="External"/><Relationship Id="rId4" Type="http://schemas.openxmlformats.org/officeDocument/2006/relationships/hyperlink" Target="http://www.ola.dc.gov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E6B3-8A44-9447-BCD6-98207D59B9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E6B3-8A44-9447-BCD6-98207D59B9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E6B3-8A44-9447-BCD6-98207D59B9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E6B3-8A44-9447-BCD6-98207D59B9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E6B3-8A44-9447-BCD6-98207D59B9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I apply?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follow the application process that is outlined in the RFA. You can find the RFA on the Mayor’s Office on Asian &amp; Pacific Islander Affairs 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http://apia.dc.gov/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the Mayor’s Office on Latino Affairs 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www.ola.dc.gov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the Mayor’s Office on African Affairs 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http://oaa.dc.gov/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the Office of Documents and Administrative Issuance 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http://os.dc.gov/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and the 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District’s Grant Clearinghouse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If you haven’t done so already, start by creating a Zoom Grants account.  It takes only minutes.  You can begin work on your application and save sections before making your final submission.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AE6B3-8A44-9447-BCD6-98207D59B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4268-5BA9-44E2-A166-860F7C578C74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39A0-5177-493E-B026-09B971D58C70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048F-74CB-4C5D-9668-58FE8BFDB576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81E12C-5F0D-4EE3-AA50-47B5316563F1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8BB91C-DAAB-4801-989E-7550E9B9A038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2421A9-2DDA-48AE-B9EE-18E3C1B28CD3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17DD19-773E-47CD-934C-2DB9EF535B0E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3DFBB24-AC7E-4FAB-B9C4-B42ABA7EDE0F}" type="datetime1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BFDE5-7310-46E9-ABAB-7D9D44B34667}" type="datetime1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1C33072-08AD-427D-B3A8-C06E65906FA6}" type="datetime1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2E8186-F40F-4F4F-B1A6-3753BAE9FA49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EA25-D4C4-467D-86B1-79AF745C05EC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A159992-30DF-46B8-B6E6-50F88A07DC49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7C5AAE-2049-421D-9B1E-A7771069BA31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393604-BF38-4079-BF1C-F261D4C11C5F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2376-3635-4133-B691-895C8EFF323F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0EA68A-8A56-5C4E-B0FA-DCD0FE14F2BD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C918-AC2B-4BC6-96F0-388B8A373289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0EA68A-8A56-5C4E-B0FA-DCD0FE14F2BD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D68D-65EB-4E19-B707-537DF74D9327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A632-667E-4E89-A302-F875ED79CF8A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6310-DAF6-407D-A4B1-0984923536F4}" type="datetime1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71D8-E09D-4A84-B632-9D557086F8DF}" type="datetime1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0EA68A-8A56-5C4E-B0FA-DCD0FE14F2BD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91D9-1B7C-449D-B29E-ED834033DFC9}" type="datetime1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BB8-B6AB-4D26-B399-39922E46E259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1CA0-4119-4391-9AA8-CCC5DDA35514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122E-EFAB-4B54-A598-A9B39CBB2E6F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E76F-F22F-40CD-96A0-45B2D5102FF0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0DE5-6AA5-4E6C-9111-2F2DB399CA32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CED41E-425E-499E-BD94-84AD5F16C24F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D56905A-81A0-4874-BA68-2E9A71EDB407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83B65F-E96D-47EB-978F-CD905F4DCA01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F24EB8B-A923-4265-8161-5A201C413F9A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2B20851-D4AD-4781-AEA1-CA4C12128F99}" type="datetime1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E9156B-6427-48AC-88A5-ADA9A5F6D60F}" type="datetime1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B3F6-F33E-4668-8247-C03EC867A664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AE0C93-CF1B-4AD2-AF2A-56F4B6DCAE68}" type="datetime1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4C8841-8F24-4DC9-9B02-5F3F64602975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B693E9-5403-4164-96BF-837950054F44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C3417A-0B4A-4A5D-A4BB-2BEF8EEDA433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DCD0CC-02EA-4DBE-9C27-2CFF7D05ECD6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920B1E-E5E3-CB43-BACE-BD20AEADC50B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E88D-3417-4DF4-8A14-94CD3993A53C}" type="datetime1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E4E9-930A-47A2-BDFA-FBF9FD4949DF}" type="datetime1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5E7A-67B2-479F-AF51-B3B8B8B1AA2E}" type="datetime1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FDF6-68D6-4678-AAD5-EB19A377C88A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812D-76F2-4C83-94F6-29A2569DD749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F524-771E-4945-8D56-516B30A6F61F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0816" cy="68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5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Cover-0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10815" cy="685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7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B333-09F0-4129-95C1-D7A908E9A21A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A68A-8A56-5C4E-B0FA-DCD0FE14F2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0816" cy="68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1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Cover-0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10815" cy="685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47851"/>
            <a:ext cx="10363200" cy="216535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2019 Immigrant Justice Legal Services Grant: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Pre-Bidders’ Meeting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87" y="5242179"/>
            <a:ext cx="1299674" cy="1307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12370" r="31090" b="12767"/>
          <a:stretch/>
        </p:blipFill>
        <p:spPr>
          <a:xfrm>
            <a:off x="3609975" y="5243512"/>
            <a:ext cx="1038225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62" y="5324475"/>
            <a:ext cx="189547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4" r="18000"/>
          <a:stretch/>
        </p:blipFill>
        <p:spPr>
          <a:xfrm>
            <a:off x="1457325" y="5240845"/>
            <a:ext cx="1021779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About IJLS Grant: Awards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dirty="0" smtClean="0"/>
              <a:t>We expect a total of $900,000 to be made available through this program.</a:t>
            </a:r>
          </a:p>
          <a:p>
            <a:r>
              <a:rPr lang="en-US" dirty="0"/>
              <a:t>Each grant will total no more than $</a:t>
            </a:r>
            <a:r>
              <a:rPr lang="en-US" dirty="0" smtClean="0"/>
              <a:t>150,000.</a:t>
            </a:r>
            <a:endParaRPr lang="en-US" dirty="0"/>
          </a:p>
          <a:p>
            <a:pPr lvl="0"/>
            <a:r>
              <a:rPr lang="en-US" dirty="0" smtClean="0"/>
              <a:t>Up to 20 grants will be awarded to successful applicants.</a:t>
            </a:r>
          </a:p>
          <a:p>
            <a:r>
              <a:rPr lang="en-US" dirty="0"/>
              <a:t>Only one application per organization will be </a:t>
            </a:r>
            <a:r>
              <a:rPr lang="en-US" dirty="0" smtClean="0"/>
              <a:t>accepted, though law firms may partner with and provide legal services to more than one CBO applicant.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Allowable Expenses: Flexible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058525" cy="4829174"/>
          </a:xfrm>
        </p:spPr>
        <p:txBody>
          <a:bodyPr/>
          <a:lstStyle/>
          <a:p>
            <a:r>
              <a:rPr lang="en-US" sz="2400" dirty="0" smtClean="0"/>
              <a:t>IJLS does not have a cap on indirect expenses.</a:t>
            </a:r>
          </a:p>
          <a:p>
            <a:r>
              <a:rPr lang="en-US" sz="2400" dirty="0" smtClean="0"/>
              <a:t>IJLS does not require that grantees verify that clients are low-income; we assume most if not all will be; grantees may also charge applicants fees for services – just explain your model.</a:t>
            </a:r>
          </a:p>
          <a:p>
            <a:pPr lvl="2"/>
            <a:r>
              <a:rPr lang="en-US" sz="1600" dirty="0" smtClean="0"/>
              <a:t>For example, an NGO could apply for a citizenship project, saying it will screen persons, review applications, subsidize application fees, but it also charges $50 for its services, to ensure that clients follow through.  That’s fine – just say what your model is.   </a:t>
            </a:r>
          </a:p>
          <a:p>
            <a:r>
              <a:rPr lang="en-US" sz="2400" dirty="0" smtClean="0"/>
              <a:t>IJLS allows for attorneys to be paid – while we encourage mobilizing pro bono support, nonprofits may contract with firms specializing in immigration work and pay lawyers and paralegals.</a:t>
            </a:r>
          </a:p>
          <a:p>
            <a:r>
              <a:rPr lang="en-US" sz="2400" dirty="0" smtClean="0"/>
              <a:t>Grantees may pay application fees, biometric fees and other expenses for immigrant clients relating to legal applications and may commission country condition reports, psychological or medical evaluations and the like.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Request for Proposals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ZoomGrants Registration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78" y="1600200"/>
            <a:ext cx="8636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How to Apply using ZoomGrants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165861"/>
            <a:ext cx="10972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/>
              <a:t>Step 1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24" y="1443038"/>
            <a:ext cx="5613076" cy="51654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How to Apply </a:t>
            </a:r>
            <a:r>
              <a:rPr lang="en-US" dirty="0" smtClean="0">
                <a:solidFill>
                  <a:schemeClr val="bg1"/>
                </a:solidFill>
              </a:rPr>
              <a:t>using Zoom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016" y="1177448"/>
            <a:ext cx="10972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/>
              <a:t>Step 2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1" y="1393508"/>
            <a:ext cx="5551170" cy="52127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How to Apply for Zoom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177448"/>
            <a:ext cx="10972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/>
              <a:t>Step 3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86" y="1417637"/>
            <a:ext cx="6074966" cy="51885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Application Deadline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Deadline:   August 13, 2018, 5 p.m.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only method to submit an application is through ZoomGrants.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Scoring and Judging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application will have several levels of scoring and review:</a:t>
            </a:r>
          </a:p>
          <a:p>
            <a:pPr lvl="1"/>
            <a:r>
              <a:rPr lang="en-US" dirty="0" smtClean="0"/>
              <a:t>From a panel of independent reviewers</a:t>
            </a:r>
          </a:p>
          <a:p>
            <a:pPr lvl="1"/>
            <a:r>
              <a:rPr lang="en-US" dirty="0" smtClean="0"/>
              <a:t>From each of the Directors of the Mayor’s Office on Latino Affairs, Asian and Pacific Islander Affairs and African Affairs</a:t>
            </a:r>
          </a:p>
          <a:p>
            <a:pPr lvl="1"/>
            <a:r>
              <a:rPr lang="en-US" dirty="0" smtClean="0"/>
              <a:t>From the Director of the Mayor’s Office on Community Affairs; the Mayor’s Office of Victim Services and Justice Grants; the Office of Partnership and Grants; and the Mayor’s General Counsel.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Scoring and Judging,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of Past and Ongoing IJLS Grants,  if any (+/- 10)</a:t>
            </a:r>
          </a:p>
          <a:p>
            <a:r>
              <a:rPr lang="en-US" dirty="0" smtClean="0"/>
              <a:t>Soundness of the Proposal (20) </a:t>
            </a:r>
          </a:p>
          <a:p>
            <a:r>
              <a:rPr lang="en-US" dirty="0" smtClean="0"/>
              <a:t>Goals, Objectives, and Services (30) </a:t>
            </a:r>
          </a:p>
          <a:p>
            <a:r>
              <a:rPr lang="en-US" dirty="0" smtClean="0"/>
              <a:t>Applicant is able to track its progress towards goals and evaluate its program (5)</a:t>
            </a:r>
          </a:p>
          <a:p>
            <a:r>
              <a:rPr lang="en-US" dirty="0" smtClean="0"/>
              <a:t>Organizational capability and relevant experience (30) </a:t>
            </a:r>
          </a:p>
          <a:p>
            <a:r>
              <a:rPr lang="en-US" dirty="0" smtClean="0"/>
              <a:t>Sound fiscal management and budget (15)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About the IJLS Grant</a:t>
            </a:r>
          </a:p>
          <a:p>
            <a:pPr marL="514350" indent="-514350" defTabSz="9144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dirty="0" smtClean="0"/>
              <a:t>Request for Proposals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ZoomGrants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Frequently Asked Questions</a:t>
            </a:r>
          </a:p>
          <a:p>
            <a:pPr marL="5143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Additional Q&amp;A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Scoring and Judging,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the highest scoring applications may not all win – we may need to make sure that all immigrants have access to services, or some program proposals may be uniquely important, even if they didn’t get the highest number of points.</a:t>
            </a:r>
          </a:p>
          <a:p>
            <a:r>
              <a:rPr lang="en-US" dirty="0" smtClean="0"/>
              <a:t>The final grant agreements may differ from the proposals upon mutual consent – if, for instance, the budget was not fully funded, or the reviewers liked one aspect, but not another, of the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What’s Different This Year?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Mayor requested, and the Council approved, more money for IJLS – increasing the budget by 80%.</a:t>
            </a:r>
          </a:p>
          <a:p>
            <a:r>
              <a:rPr lang="en-US" dirty="0" smtClean="0"/>
              <a:t>The scoring of applications will have plus or minus ten points available for prior grantees, based on their performance.</a:t>
            </a:r>
          </a:p>
          <a:p>
            <a:r>
              <a:rPr lang="en-US" dirty="0" smtClean="0"/>
              <a:t>Grant deliverables will be in fewer buckets so that we can more easily aggregate program results.  We are focusing on:  Education; Screenings and Brief Legal Consults; Full Representation; Results for Clients; and Capacity Building for Legal Help.  Applicants may indicate other KPIs.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Cautions and Advice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2439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Don’t start writing on the last day – a lot of attachments like Clean Hands Certificates and 990s are required.</a:t>
            </a:r>
          </a:p>
          <a:p>
            <a:pPr marL="514350" indent="-514350">
              <a:buAutoNum type="arabicPeriod"/>
            </a:pPr>
            <a:r>
              <a:rPr lang="en-US" dirty="0" smtClean="0"/>
              <a:t>Keep in mind this program is aimed at providing legal services – other District programs focus on other types of community outreach and connection to services, business development, language access.</a:t>
            </a:r>
          </a:p>
          <a:p>
            <a:pPr marL="514350" indent="-514350">
              <a:buAutoNum type="arabicPeriod"/>
            </a:pPr>
            <a:r>
              <a:rPr lang="en-US" dirty="0" smtClean="0"/>
              <a:t>Resolution in legal cases may take years, long after funding has ended, but we expect grantees to honor obligations to clients.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9738"/>
            <a:ext cx="10839450" cy="2773362"/>
          </a:xfrm>
        </p:spPr>
        <p:txBody>
          <a:bodyPr/>
          <a:lstStyle/>
          <a:p>
            <a:r>
              <a:rPr lang="en-US" b="1" dirty="0" smtClean="0"/>
              <a:t>Review FAQ list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Additional 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90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About IJLS Grant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 defTabSz="914400">
              <a:spcBef>
                <a:spcPts val="0"/>
              </a:spcBef>
              <a:buNone/>
            </a:pPr>
            <a:endParaRPr lang="en-US" dirty="0"/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Immigrant Justice Legal Services </a:t>
            </a:r>
            <a:r>
              <a:rPr lang="en-US" dirty="0" smtClean="0"/>
              <a:t>(IJLS) Grant Program is </a:t>
            </a:r>
            <a:r>
              <a:rPr lang="en-US" dirty="0"/>
              <a:t>a </a:t>
            </a:r>
            <a:r>
              <a:rPr lang="en-US" dirty="0" smtClean="0"/>
              <a:t>$900,000 </a:t>
            </a:r>
            <a:r>
              <a:rPr lang="en-US" dirty="0"/>
              <a:t>commitment from the Bowser Administration. </a:t>
            </a:r>
            <a:r>
              <a:rPr lang="en-US" dirty="0" smtClean="0"/>
              <a:t>This grant program funds the provision of legal services, information, and legal resources </a:t>
            </a:r>
            <a:r>
              <a:rPr lang="en-US" dirty="0"/>
              <a:t>to the DC immigrant population.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About IJLS Grant: Funding Areas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250"/>
            <a:ext cx="12068175" cy="5543550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 smtClean="0"/>
              <a:t>  The </a:t>
            </a:r>
            <a:r>
              <a:rPr lang="en-US" sz="2400" dirty="0"/>
              <a:t>program funds services in </a:t>
            </a:r>
            <a:r>
              <a:rPr lang="en-US" sz="2400" dirty="0" smtClean="0"/>
              <a:t>the following categories: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950" dirty="0" smtClean="0"/>
          </a:p>
          <a:p>
            <a:pPr marL="857250" lvl="1" indent="-457200" defTabSz="9144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/>
              <a:t>Legal Education:  Conduct Know Your Rights briefings and workshops; </a:t>
            </a:r>
          </a:p>
          <a:p>
            <a:pPr marL="857250" lvl="1" indent="-457200" defTabSz="9144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/>
              <a:t>Legal Screenings:  Screen persons for possible legal relief; make appropriate referrals to pro bono or paid counsel; provide brief legal consultations</a:t>
            </a:r>
          </a:p>
          <a:p>
            <a:pPr marL="857250" lvl="1" indent="-457200" defTabSz="9144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950" dirty="0" smtClean="0"/>
              <a:t>Full legal representation:  Help DC residents apply for green cards, convert green cards to citizenship, and make other affirmative USCIS filings; Renew DACA (Deferred Action for Childhood Arrivals) applications and work permits for DC residents or renewing TPS applications; prepare affirmative and defensive asylum applications and provide representation at asylum interviews and/or hearings;  represent DC residents who are in removal proceedings, including by filing petitions for cancellation of removal, but who are not detained at the time representation begins; file applications for S, T, U, Special Immigrant Juvenile visas and VAWA petitions for DC residents or family members of DC residents;</a:t>
            </a:r>
          </a:p>
          <a:p>
            <a:pPr marL="400050" lvl="1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US" sz="1950" dirty="0"/>
          </a:p>
          <a:p>
            <a:pPr marL="400050" lvl="1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US" sz="1950" dirty="0" smtClean="0"/>
          </a:p>
          <a:p>
            <a:pPr marL="914400" lvl="1" indent="-514350" defTabSz="9144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Areas of funding,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 defTabSz="914400"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n-US" sz="1950" dirty="0" smtClean="0"/>
              <a:t>Legal </a:t>
            </a:r>
            <a:r>
              <a:rPr lang="en-US" sz="1950" dirty="0"/>
              <a:t>preparedness and support for immigrant families and families supporting immigrants, including </a:t>
            </a:r>
            <a:endParaRPr lang="en-US" sz="1950" dirty="0" smtClean="0"/>
          </a:p>
          <a:p>
            <a:pPr marL="1085850" lvl="2" indent="-285750" defTabSz="914400">
              <a:spcBef>
                <a:spcPts val="0"/>
              </a:spcBef>
              <a:spcAft>
                <a:spcPts val="1200"/>
              </a:spcAft>
            </a:pPr>
            <a:r>
              <a:rPr lang="en-US" sz="1550" dirty="0" smtClean="0"/>
              <a:t>protecting </a:t>
            </a:r>
            <a:r>
              <a:rPr lang="en-US" sz="1550" dirty="0"/>
              <a:t>financial assets and custody for DC children in the face of potential deportation of parents or </a:t>
            </a:r>
            <a:r>
              <a:rPr lang="en-US" sz="1550" dirty="0" smtClean="0"/>
              <a:t>guardians;</a:t>
            </a:r>
          </a:p>
          <a:p>
            <a:pPr marL="1085850" lvl="2" indent="-285750" defTabSz="914400">
              <a:spcBef>
                <a:spcPts val="0"/>
              </a:spcBef>
              <a:spcAft>
                <a:spcPts val="1200"/>
              </a:spcAft>
            </a:pPr>
            <a:r>
              <a:rPr lang="en-US" sz="1550" dirty="0" smtClean="0"/>
              <a:t>providing </a:t>
            </a:r>
            <a:r>
              <a:rPr lang="en-US" sz="1550" dirty="0"/>
              <a:t>legal help for family reunification efforts for families with at least one DC resident; </a:t>
            </a:r>
            <a:endParaRPr lang="en-US" sz="1550" dirty="0" smtClean="0"/>
          </a:p>
          <a:p>
            <a:pPr marL="1085850" lvl="2" indent="-285750" defTabSz="914400">
              <a:spcBef>
                <a:spcPts val="0"/>
              </a:spcBef>
              <a:spcAft>
                <a:spcPts val="1200"/>
              </a:spcAft>
            </a:pPr>
            <a:r>
              <a:rPr lang="en-US" sz="1550" dirty="0" smtClean="0"/>
              <a:t>helping </a:t>
            </a:r>
            <a:r>
              <a:rPr lang="en-US" sz="1550" dirty="0"/>
              <a:t>DC families provide foster homes, adopt or sponsor refugees and children from war-torn countries; </a:t>
            </a:r>
            <a:endParaRPr lang="en-US" sz="1550" dirty="0" smtClean="0"/>
          </a:p>
          <a:p>
            <a:pPr marL="1085850" lvl="2" indent="-285750" defTabSz="914400">
              <a:spcBef>
                <a:spcPts val="0"/>
              </a:spcBef>
              <a:spcAft>
                <a:spcPts val="1200"/>
              </a:spcAft>
            </a:pPr>
            <a:r>
              <a:rPr lang="en-US" sz="1600" smtClean="0"/>
              <a:t>Helping </a:t>
            </a:r>
            <a:r>
              <a:rPr lang="en-US" sz="1600" dirty="0" smtClean="0"/>
              <a:t>immigrants conduct affairs through ITIN numbers, appeal licensing board denials based on international qualifications, and access health insurance and other public benefits for which they are eligible.</a:t>
            </a:r>
            <a:endParaRPr lang="en-US" sz="1600" dirty="0"/>
          </a:p>
          <a:p>
            <a:pPr marL="400050" lvl="1" indent="0" defTabSz="9144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50" dirty="0" smtClean="0"/>
              <a:t>5.      Structural litigation:  </a:t>
            </a:r>
            <a:r>
              <a:rPr lang="en-US" sz="1600" dirty="0" smtClean="0"/>
              <a:t>file any lawsuits that may become necessary to challenge the use of DACA applications for finding or deporting undocumented persons; or lawsuits challenging other aspects of immigration law and practice that harm the interests of Washington, DC  resident immigrants;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Areas of Funding, continued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099" y="1714500"/>
            <a:ext cx="90106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6"/>
            </a:pPr>
            <a:r>
              <a:rPr lang="en-US" sz="2400" b="1" dirty="0" smtClean="0"/>
              <a:t>Capacity </a:t>
            </a:r>
            <a:r>
              <a:rPr lang="en-US" sz="2400" b="1" dirty="0"/>
              <a:t>Building:  </a:t>
            </a:r>
            <a:endParaRPr lang="en-US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Build </a:t>
            </a:r>
            <a:r>
              <a:rPr lang="en-US" sz="1600" dirty="0"/>
              <a:t>non-profit </a:t>
            </a:r>
            <a:r>
              <a:rPr lang="en-US" sz="1600" dirty="0" smtClean="0"/>
              <a:t>organizational  </a:t>
            </a:r>
            <a:r>
              <a:rPr lang="en-US" sz="1600" dirty="0"/>
              <a:t>capacity to provide continuing legal representation to Washington, DC immigrants; 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Train </a:t>
            </a:r>
            <a:r>
              <a:rPr lang="en-US" sz="1600" dirty="0"/>
              <a:t>and mentor pro bono attorneys to perform any of the above tasks.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About IJLS Grant: Target Populations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 defTabSz="914400">
              <a:spcBef>
                <a:spcPts val="0"/>
              </a:spcBef>
              <a:buNone/>
            </a:pPr>
            <a:endParaRPr lang="en-US" dirty="0"/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en-US" dirty="0"/>
              <a:t>The IJLS is designed to benefit all DC immigrants, regardless of immigration status. The IJLS will benefit immigrants of all ages </a:t>
            </a:r>
            <a:r>
              <a:rPr lang="en-US" dirty="0" smtClean="0"/>
              <a:t> </a:t>
            </a:r>
            <a:r>
              <a:rPr lang="en-US" dirty="0"/>
              <a:t>and national origins </a:t>
            </a:r>
            <a:r>
              <a:rPr lang="en-US" dirty="0" smtClean="0"/>
              <a:t>who </a:t>
            </a:r>
            <a:r>
              <a:rPr lang="en-US" dirty="0"/>
              <a:t>reside in DC, as well as families of mixed status who have at least one family member </a:t>
            </a:r>
            <a:r>
              <a:rPr lang="en-US" dirty="0" smtClean="0"/>
              <a:t>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About IJLS Grant: Eligibility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IJLS </a:t>
            </a:r>
            <a:r>
              <a:rPr lang="en-US" dirty="0"/>
              <a:t>is open to:</a:t>
            </a:r>
          </a:p>
          <a:p>
            <a:pPr lvl="0"/>
            <a:r>
              <a:rPr lang="en-US" dirty="0"/>
              <a:t>Community-based 501(c)(3) organizations; </a:t>
            </a:r>
          </a:p>
          <a:p>
            <a:pPr lvl="0"/>
            <a:r>
              <a:rPr lang="en-US" dirty="0"/>
              <a:t>Private entities that are partnering with 501 (c)(3) organization(s); or </a:t>
            </a:r>
          </a:p>
          <a:p>
            <a:pPr lvl="0"/>
            <a:r>
              <a:rPr lang="en-US" dirty="0"/>
              <a:t>Private entities that are mobilizing pro bono talent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Individuals </a:t>
            </a:r>
            <a:r>
              <a:rPr lang="en-US" dirty="0"/>
              <a:t>are</a:t>
            </a:r>
            <a:r>
              <a:rPr lang="en-US" i="1" dirty="0"/>
              <a:t> not</a:t>
            </a:r>
            <a:r>
              <a:rPr lang="en-US" dirty="0"/>
              <a:t> eligible for this grant.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Eligibility, Continued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Organizations must also </a:t>
            </a:r>
          </a:p>
          <a:p>
            <a:pPr lvl="1"/>
            <a:r>
              <a:rPr lang="en-US" dirty="0" smtClean="0"/>
              <a:t>Serve the DC Immigrant population</a:t>
            </a:r>
          </a:p>
          <a:p>
            <a:pPr lvl="1"/>
            <a:r>
              <a:rPr lang="en-US" dirty="0" smtClean="0"/>
              <a:t>Be currently registered in good standing with the DC Department of Consumer and Regulatory Affairs Corporation Division, and the Office of Tax and Revenue; and </a:t>
            </a:r>
          </a:p>
          <a:p>
            <a:pPr lvl="1"/>
            <a:r>
              <a:rPr lang="en-US" dirty="0" smtClean="0"/>
              <a:t>Must conduct program activities in Washington, 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A68A-8A56-5C4E-B0FA-DCD0FE14F2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IA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PIA logo" id="{A60630EA-5ED1-9847-ADA3-43D21C7228F3}" vid="{079998F5-827E-854E-A236-34C2F1CE4DA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PI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PIA 2" id="{230B437D-ABD3-C941-AC2E-3E5927B54574}" vid="{81EFE344-82C2-1F42-ACD0-34129E4525F6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APIA logo</Template>
  <TotalTime>505</TotalTime>
  <Words>1390</Words>
  <Application>Microsoft Office PowerPoint</Application>
  <PresentationFormat>Custom</PresentationFormat>
  <Paragraphs>122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APIA logo</vt:lpstr>
      <vt:lpstr>Custom Design</vt:lpstr>
      <vt:lpstr>APIA 2</vt:lpstr>
      <vt:lpstr>1_Custom Design</vt:lpstr>
      <vt:lpstr>2019 Immigrant Justice Legal Services Grant: Pre-Bidders’ Meeting</vt:lpstr>
      <vt:lpstr>Agenda</vt:lpstr>
      <vt:lpstr>About IJLS Grant</vt:lpstr>
      <vt:lpstr>About IJLS Grant: Funding Areas</vt:lpstr>
      <vt:lpstr>Areas of funding, continued</vt:lpstr>
      <vt:lpstr>Areas of Funding, continued</vt:lpstr>
      <vt:lpstr>About IJLS Grant: Target Populations</vt:lpstr>
      <vt:lpstr>About IJLS Grant: Eligibility</vt:lpstr>
      <vt:lpstr>Eligibility, Continued </vt:lpstr>
      <vt:lpstr>About IJLS Grant: Awards</vt:lpstr>
      <vt:lpstr>Allowable Expenses: Flexible</vt:lpstr>
      <vt:lpstr>Request for Proposals</vt:lpstr>
      <vt:lpstr>ZoomGrants Registration</vt:lpstr>
      <vt:lpstr>How to Apply using ZoomGrants</vt:lpstr>
      <vt:lpstr>How to Apply using Zoom Grants</vt:lpstr>
      <vt:lpstr>How to Apply for Zoom Grant</vt:lpstr>
      <vt:lpstr>Application Deadline</vt:lpstr>
      <vt:lpstr>Scoring and Judging</vt:lpstr>
      <vt:lpstr>Scoring and Judging, Continued</vt:lpstr>
      <vt:lpstr>Scoring and Judging, continued</vt:lpstr>
      <vt:lpstr>What’s Different This Year? </vt:lpstr>
      <vt:lpstr>Cautions and Advice</vt:lpstr>
      <vt:lpstr>Review FAQ list  Additional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Immigrant Justice Legal Service Grant Bidders’ Meeting</dc:title>
  <dc:creator>Hye Seung Jung</dc:creator>
  <cp:lastModifiedBy>OGC1</cp:lastModifiedBy>
  <cp:revision>29</cp:revision>
  <dcterms:created xsi:type="dcterms:W3CDTF">2017-02-09T03:35:02Z</dcterms:created>
  <dcterms:modified xsi:type="dcterms:W3CDTF">2018-08-03T20:25:59Z</dcterms:modified>
</cp:coreProperties>
</file>