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4" r:id="rId1"/>
  </p:sldMasterIdLst>
  <p:notesMasterIdLst>
    <p:notesMasterId r:id="rId45"/>
  </p:notesMasterIdLst>
  <p:handoutMasterIdLst>
    <p:handoutMasterId r:id="rId46"/>
  </p:handoutMasterIdLst>
  <p:sldIdLst>
    <p:sldId id="256" r:id="rId2"/>
    <p:sldId id="257" r:id="rId3"/>
    <p:sldId id="258" r:id="rId4"/>
    <p:sldId id="322" r:id="rId5"/>
    <p:sldId id="268" r:id="rId6"/>
    <p:sldId id="323" r:id="rId7"/>
    <p:sldId id="315" r:id="rId8"/>
    <p:sldId id="324" r:id="rId9"/>
    <p:sldId id="260" r:id="rId10"/>
    <p:sldId id="316" r:id="rId11"/>
    <p:sldId id="263" r:id="rId12"/>
    <p:sldId id="318" r:id="rId13"/>
    <p:sldId id="326" r:id="rId14"/>
    <p:sldId id="264" r:id="rId15"/>
    <p:sldId id="320" r:id="rId16"/>
    <p:sldId id="269" r:id="rId17"/>
    <p:sldId id="321" r:id="rId18"/>
    <p:sldId id="259" r:id="rId19"/>
    <p:sldId id="319" r:id="rId20"/>
    <p:sldId id="261" r:id="rId21"/>
    <p:sldId id="279" r:id="rId22"/>
    <p:sldId id="280" r:id="rId23"/>
    <p:sldId id="281" r:id="rId24"/>
    <p:sldId id="273" r:id="rId25"/>
    <p:sldId id="286" r:id="rId26"/>
    <p:sldId id="287" r:id="rId27"/>
    <p:sldId id="288" r:id="rId28"/>
    <p:sldId id="274" r:id="rId29"/>
    <p:sldId id="294" r:id="rId30"/>
    <p:sldId id="295" r:id="rId31"/>
    <p:sldId id="296" r:id="rId32"/>
    <p:sldId id="278" r:id="rId33"/>
    <p:sldId id="301" r:id="rId34"/>
    <p:sldId id="302" r:id="rId35"/>
    <p:sldId id="303" r:id="rId36"/>
    <p:sldId id="266" r:id="rId37"/>
    <p:sldId id="276" r:id="rId38"/>
    <p:sldId id="308" r:id="rId39"/>
    <p:sldId id="309" r:id="rId40"/>
    <p:sldId id="310" r:id="rId41"/>
    <p:sldId id="325" r:id="rId42"/>
    <p:sldId id="317" r:id="rId43"/>
    <p:sldId id="267" r:id="rId44"/>
  </p:sldIdLst>
  <p:sldSz cx="9144000" cy="6858000" type="screen4x3"/>
  <p:notesSz cx="7077075" cy="8955088"/>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94654" autoAdjust="0"/>
  </p:normalViewPr>
  <p:slideViewPr>
    <p:cSldViewPr>
      <p:cViewPr varScale="1">
        <p:scale>
          <a:sx n="112" d="100"/>
          <a:sy n="112" d="100"/>
        </p:scale>
        <p:origin x="-1572" y="-84"/>
      </p:cViewPr>
      <p:guideLst>
        <p:guide orient="horz" pos="2160"/>
        <p:guide pos="2880"/>
      </p:guideLst>
    </p:cSldViewPr>
  </p:slideViewPr>
  <p:outlineViewPr>
    <p:cViewPr>
      <p:scale>
        <a:sx n="33" d="100"/>
        <a:sy n="33" d="100"/>
      </p:scale>
      <p:origin x="0" y="687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47675"/>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4008438" y="0"/>
            <a:ext cx="3067050" cy="44767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2A34FF4-6782-47A2-A67C-BF29C4A53C59}" type="datetimeFigureOut">
              <a:rPr lang="en-US"/>
              <a:pPr/>
              <a:t>2/26/2014</a:t>
            </a:fld>
            <a:endParaRPr lang="en-US"/>
          </a:p>
        </p:txBody>
      </p:sp>
      <p:sp>
        <p:nvSpPr>
          <p:cNvPr id="4" name="Footer Placeholder 3"/>
          <p:cNvSpPr>
            <a:spLocks noGrp="1"/>
          </p:cNvSpPr>
          <p:nvPr>
            <p:ph type="ftr" sz="quarter" idx="2"/>
          </p:nvPr>
        </p:nvSpPr>
        <p:spPr>
          <a:xfrm>
            <a:off x="0" y="8505825"/>
            <a:ext cx="3067050" cy="447675"/>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4008438" y="8505825"/>
            <a:ext cx="3067050" cy="4476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86CE224-B3A7-495A-9F95-E8B41A75BB27}" type="slidenum">
              <a:rPr lang="en-US"/>
              <a:pPr/>
              <a:t>‹#›</a:t>
            </a:fld>
            <a:endParaRPr lang="en-US"/>
          </a:p>
        </p:txBody>
      </p:sp>
    </p:spTree>
    <p:extLst>
      <p:ext uri="{BB962C8B-B14F-4D97-AF65-F5344CB8AC3E}">
        <p14:creationId xmlns:p14="http://schemas.microsoft.com/office/powerpoint/2010/main" val="2548665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47675"/>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4008438" y="0"/>
            <a:ext cx="3067050" cy="44767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EF785AC-FFD9-4888-847F-EB0F09E0B40E}" type="datetimeFigureOut">
              <a:rPr lang="en-US"/>
              <a:pPr/>
              <a:t>2/26/2014</a:t>
            </a:fld>
            <a:endParaRPr lang="en-US"/>
          </a:p>
        </p:txBody>
      </p:sp>
      <p:sp>
        <p:nvSpPr>
          <p:cNvPr id="4" name="Slide Image Placeholder 3"/>
          <p:cNvSpPr>
            <a:spLocks noGrp="1" noRot="1" noChangeAspect="1"/>
          </p:cNvSpPr>
          <p:nvPr>
            <p:ph type="sldImg" idx="2"/>
          </p:nvPr>
        </p:nvSpPr>
        <p:spPr>
          <a:xfrm>
            <a:off x="1300163" y="671513"/>
            <a:ext cx="4476750" cy="3357562"/>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8025" y="4252913"/>
            <a:ext cx="5661025" cy="403066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505825"/>
            <a:ext cx="3067050" cy="447675"/>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4008438" y="8505825"/>
            <a:ext cx="3067050" cy="4476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A485CE6-53B7-4437-BC87-59C06EB140D7}" type="slidenum">
              <a:rPr lang="en-US"/>
              <a:pPr/>
              <a:t>‹#›</a:t>
            </a:fld>
            <a:endParaRPr lang="en-US"/>
          </a:p>
        </p:txBody>
      </p:sp>
    </p:spTree>
    <p:extLst>
      <p:ext uri="{BB962C8B-B14F-4D97-AF65-F5344CB8AC3E}">
        <p14:creationId xmlns:p14="http://schemas.microsoft.com/office/powerpoint/2010/main" val="40155969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noFill/>
          <a:ln>
            <a:miter lim="800000"/>
            <a:headEnd/>
            <a:tailEnd/>
          </a:ln>
        </p:spPr>
        <p:txBody>
          <a:bodyPr/>
          <a:lstStyle/>
          <a:p>
            <a:fld id="{CB60A55E-3526-40EC-BD4C-A9809A1BB334}"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ln>
            <a:miter lim="800000"/>
            <a:headEnd/>
            <a:tailEnd/>
          </a:ln>
        </p:spPr>
        <p:txBody>
          <a:bodyPr/>
          <a:lstStyle/>
          <a:p>
            <a:fld id="{72103581-43C3-43B2-BAB3-9FFA9B8D0171}"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a:lstStyle/>
          <a:p>
            <a:fld id="{DEF76A1A-C905-4A01-9E15-EEBCD635EBF0}"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ln>
            <a:miter lim="800000"/>
            <a:headEnd/>
            <a:tailEnd/>
          </a:ln>
        </p:spPr>
        <p:txBody>
          <a:bodyPr/>
          <a:lstStyle/>
          <a:p>
            <a:fld id="{D3A64538-2A1F-41E8-8A29-676C7E62FB36}"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noFill/>
          <a:ln>
            <a:miter lim="800000"/>
            <a:headEnd/>
            <a:tailEnd/>
          </a:ln>
        </p:spPr>
        <p:txBody>
          <a:bodyPr/>
          <a:lstStyle/>
          <a:p>
            <a:fld id="{8D5FF416-C079-4FD4-8C60-80B8B1B7FCC7}" type="slidenum">
              <a:rPr lang="en-US"/>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7828" name="Slide Number Placeholder 3"/>
          <p:cNvSpPr>
            <a:spLocks noGrp="1"/>
          </p:cNvSpPr>
          <p:nvPr>
            <p:ph type="sldNum" sz="quarter" idx="5"/>
          </p:nvPr>
        </p:nvSpPr>
        <p:spPr bwMode="auto">
          <a:noFill/>
          <a:ln>
            <a:miter lim="800000"/>
            <a:headEnd/>
            <a:tailEnd/>
          </a:ln>
        </p:spPr>
        <p:txBody>
          <a:bodyPr/>
          <a:lstStyle/>
          <a:p>
            <a:fld id="{142CEAC3-DF30-4356-9193-B5D6029B3CDE}" type="slidenum">
              <a:rPr lang="en-US"/>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a:lstStyle/>
          <a:p>
            <a:fld id="{0F475781-7E5F-4891-9569-18E00904B723}" type="slidenum">
              <a:rPr lang="en-US"/>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9876" name="Slide Number Placeholder 3"/>
          <p:cNvSpPr>
            <a:spLocks noGrp="1"/>
          </p:cNvSpPr>
          <p:nvPr>
            <p:ph type="sldNum" sz="quarter" idx="5"/>
          </p:nvPr>
        </p:nvSpPr>
        <p:spPr bwMode="auto">
          <a:noFill/>
          <a:ln>
            <a:miter lim="800000"/>
            <a:headEnd/>
            <a:tailEnd/>
          </a:ln>
        </p:spPr>
        <p:txBody>
          <a:bodyPr/>
          <a:lstStyle/>
          <a:p>
            <a:fld id="{AAC0A159-91AC-420A-B73D-279B772599D1}" type="slidenum">
              <a:rPr lang="en-US"/>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a:lstStyle/>
          <a:p>
            <a:fld id="{76BB65C2-8893-48AF-8CCF-33DE1054CD9F}" type="slidenum">
              <a:rPr lang="en-US"/>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noFill/>
          <a:ln>
            <a:miter lim="800000"/>
            <a:headEnd/>
            <a:tailEnd/>
          </a:ln>
        </p:spPr>
        <p:txBody>
          <a:bodyPr/>
          <a:lstStyle/>
          <a:p>
            <a:fld id="{2E55ED4A-88D7-49B8-BF0D-E4B7C1067FCE}" type="slidenum">
              <a:rPr lang="en-US"/>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noFill/>
          <a:ln>
            <a:miter lim="800000"/>
            <a:headEnd/>
            <a:tailEnd/>
          </a:ln>
        </p:spPr>
        <p:txBody>
          <a:bodyPr/>
          <a:lstStyle/>
          <a:p>
            <a:fld id="{4B8491EB-B06E-4E8E-9E74-8647E7850C6C}" type="slidenum">
              <a:rPr lang="en-US"/>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noFill/>
          <a:ln>
            <a:miter lim="800000"/>
            <a:headEnd/>
            <a:tailEnd/>
          </a:ln>
        </p:spPr>
        <p:txBody>
          <a:bodyPr/>
          <a:lstStyle/>
          <a:p>
            <a:fld id="{0F08ED2E-0CDF-4414-9E1C-540485903D57}"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noFill/>
          <a:ln>
            <a:miter lim="800000"/>
            <a:headEnd/>
            <a:tailEnd/>
          </a:ln>
        </p:spPr>
        <p:txBody>
          <a:bodyPr/>
          <a:lstStyle/>
          <a:p>
            <a:fld id="{480EFC99-346C-42E1-8147-FADA35217AAA}" type="slidenum">
              <a:rPr lang="en-US"/>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noFill/>
          <a:ln>
            <a:miter lim="800000"/>
            <a:headEnd/>
            <a:tailEnd/>
          </a:ln>
        </p:spPr>
        <p:txBody>
          <a:bodyPr/>
          <a:lstStyle/>
          <a:p>
            <a:fld id="{D3C64CC0-DF35-447F-ACB8-30E2DD29FDAC}" type="slidenum">
              <a:rPr lang="en-US"/>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noFill/>
          <a:ln>
            <a:miter lim="800000"/>
            <a:headEnd/>
            <a:tailEnd/>
          </a:ln>
        </p:spPr>
        <p:txBody>
          <a:bodyPr/>
          <a:lstStyle/>
          <a:p>
            <a:fld id="{28CA8772-721F-4F10-A488-A4E6A0E3513E}" type="slidenum">
              <a:rPr lang="en-US"/>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noFill/>
          <a:ln>
            <a:miter lim="800000"/>
            <a:headEnd/>
            <a:tailEnd/>
          </a:ln>
        </p:spPr>
        <p:txBody>
          <a:bodyPr/>
          <a:lstStyle/>
          <a:p>
            <a:fld id="{4D250076-477A-4083-9CFD-2F511A83179D}" type="slidenum">
              <a:rPr lang="en-US"/>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noFill/>
          <a:ln>
            <a:miter lim="800000"/>
            <a:headEnd/>
            <a:tailEnd/>
          </a:ln>
        </p:spPr>
        <p:txBody>
          <a:bodyPr/>
          <a:lstStyle/>
          <a:p>
            <a:fld id="{66C1910D-9270-4883-8600-0CB50F6452F6}" type="slidenum">
              <a:rPr lang="en-US"/>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noFill/>
          <a:ln>
            <a:miter lim="800000"/>
            <a:headEnd/>
            <a:tailEnd/>
          </a:ln>
        </p:spPr>
        <p:txBody>
          <a:bodyPr/>
          <a:lstStyle/>
          <a:p>
            <a:fld id="{392F52A1-ADDD-4425-97D9-5237B27C2D60}" type="slidenum">
              <a:rPr lang="en-US"/>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a:lstStyle/>
          <a:p>
            <a:fld id="{DA17D332-FA10-49C4-A095-2F0C26C6B4B1}" type="slidenum">
              <a:rPr lang="en-US"/>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noFill/>
          <a:ln>
            <a:miter lim="800000"/>
            <a:headEnd/>
            <a:tailEnd/>
          </a:ln>
        </p:spPr>
        <p:txBody>
          <a:bodyPr/>
          <a:lstStyle/>
          <a:p>
            <a:fld id="{93479C86-054F-4968-AAD8-3B5A1C85B054}" type="slidenum">
              <a:rPr lang="en-US"/>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6260" name="Slide Number Placeholder 3"/>
          <p:cNvSpPr>
            <a:spLocks noGrp="1"/>
          </p:cNvSpPr>
          <p:nvPr>
            <p:ph type="sldNum" sz="quarter" idx="5"/>
          </p:nvPr>
        </p:nvSpPr>
        <p:spPr bwMode="auto">
          <a:noFill/>
          <a:ln>
            <a:miter lim="800000"/>
            <a:headEnd/>
            <a:tailEnd/>
          </a:ln>
        </p:spPr>
        <p:txBody>
          <a:bodyPr/>
          <a:lstStyle/>
          <a:p>
            <a:fld id="{DD001C74-06B4-454D-B8E7-8912D5EBB5E1}" type="slidenum">
              <a:rPr lang="en-US"/>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8308" name="Slide Number Placeholder 3"/>
          <p:cNvSpPr>
            <a:spLocks noGrp="1"/>
          </p:cNvSpPr>
          <p:nvPr>
            <p:ph type="sldNum" sz="quarter" idx="5"/>
          </p:nvPr>
        </p:nvSpPr>
        <p:spPr bwMode="auto">
          <a:noFill/>
          <a:ln>
            <a:miter lim="800000"/>
            <a:headEnd/>
            <a:tailEnd/>
          </a:ln>
        </p:spPr>
        <p:txBody>
          <a:bodyPr/>
          <a:lstStyle/>
          <a:p>
            <a:fld id="{A7D3C679-5DD5-49D8-870E-F151D9D4158B}" type="slidenum">
              <a:rPr lang="en-US"/>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ln>
            <a:miter lim="800000"/>
            <a:headEnd/>
            <a:tailEnd/>
          </a:ln>
        </p:spPr>
        <p:txBody>
          <a:bodyPr/>
          <a:lstStyle/>
          <a:p>
            <a:fld id="{DAA5BBAD-A62B-4E54-9A13-70E3616B1EE3}"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0356" name="Slide Number Placeholder 3"/>
          <p:cNvSpPr>
            <a:spLocks noGrp="1"/>
          </p:cNvSpPr>
          <p:nvPr>
            <p:ph type="sldNum" sz="quarter" idx="5"/>
          </p:nvPr>
        </p:nvSpPr>
        <p:spPr bwMode="auto">
          <a:noFill/>
          <a:ln>
            <a:miter lim="800000"/>
            <a:headEnd/>
            <a:tailEnd/>
          </a:ln>
        </p:spPr>
        <p:txBody>
          <a:bodyPr/>
          <a:lstStyle/>
          <a:p>
            <a:fld id="{C834B5EF-CFAA-4132-94A2-CEE46EA4DFA2}" type="slidenum">
              <a:rPr lang="en-US"/>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1380" name="Slide Number Placeholder 3"/>
          <p:cNvSpPr>
            <a:spLocks noGrp="1"/>
          </p:cNvSpPr>
          <p:nvPr>
            <p:ph type="sldNum" sz="quarter" idx="5"/>
          </p:nvPr>
        </p:nvSpPr>
        <p:spPr bwMode="auto">
          <a:noFill/>
          <a:ln>
            <a:miter lim="800000"/>
            <a:headEnd/>
            <a:tailEnd/>
          </a:ln>
        </p:spPr>
        <p:txBody>
          <a:bodyPr/>
          <a:lstStyle/>
          <a:p>
            <a:fld id="{63076C77-B1DF-429D-83BA-F2288EAA2F6B}" type="slidenum">
              <a:rPr lang="en-US"/>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Slide Number Placeholder 3"/>
          <p:cNvSpPr>
            <a:spLocks noGrp="1"/>
          </p:cNvSpPr>
          <p:nvPr>
            <p:ph type="sldNum" sz="quarter" idx="5"/>
          </p:nvPr>
        </p:nvSpPr>
        <p:spPr bwMode="auto">
          <a:noFill/>
          <a:ln>
            <a:miter lim="800000"/>
            <a:headEnd/>
            <a:tailEnd/>
          </a:ln>
        </p:spPr>
        <p:txBody>
          <a:bodyPr/>
          <a:lstStyle/>
          <a:p>
            <a:fld id="{2B04508B-E88C-44E8-9A46-81331F100D81}" type="slidenum">
              <a:rPr lang="en-US"/>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4452" name="Slide Number Placeholder 3"/>
          <p:cNvSpPr>
            <a:spLocks noGrp="1"/>
          </p:cNvSpPr>
          <p:nvPr>
            <p:ph type="sldNum" sz="quarter" idx="5"/>
          </p:nvPr>
        </p:nvSpPr>
        <p:spPr bwMode="auto">
          <a:noFill/>
          <a:ln>
            <a:miter lim="800000"/>
            <a:headEnd/>
            <a:tailEnd/>
          </a:ln>
        </p:spPr>
        <p:txBody>
          <a:bodyPr/>
          <a:lstStyle/>
          <a:p>
            <a:fld id="{3156060E-33F0-4622-A438-22A68EE9A485}" type="slidenum">
              <a:rPr lang="en-US"/>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noFill/>
          <a:ln>
            <a:miter lim="800000"/>
            <a:headEnd/>
            <a:tailEnd/>
          </a:ln>
        </p:spPr>
        <p:txBody>
          <a:bodyPr/>
          <a:lstStyle/>
          <a:p>
            <a:fld id="{29CB8A8B-3C95-49C5-8D46-B01D25C73A6D}" type="slidenum">
              <a:rPr lang="en-US"/>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7524" name="Slide Number Placeholder 3"/>
          <p:cNvSpPr>
            <a:spLocks noGrp="1"/>
          </p:cNvSpPr>
          <p:nvPr>
            <p:ph type="sldNum" sz="quarter" idx="5"/>
          </p:nvPr>
        </p:nvSpPr>
        <p:spPr bwMode="auto">
          <a:noFill/>
          <a:ln>
            <a:miter lim="800000"/>
            <a:headEnd/>
            <a:tailEnd/>
          </a:ln>
        </p:spPr>
        <p:txBody>
          <a:bodyPr/>
          <a:lstStyle/>
          <a:p>
            <a:fld id="{D15489CC-0EC3-448E-B8D0-AAABA927F5FB}" type="slidenum">
              <a:rPr lang="en-US"/>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Slide Number Placeholder 3"/>
          <p:cNvSpPr>
            <a:spLocks noGrp="1"/>
          </p:cNvSpPr>
          <p:nvPr>
            <p:ph type="sldNum" sz="quarter" idx="5"/>
          </p:nvPr>
        </p:nvSpPr>
        <p:spPr bwMode="auto">
          <a:noFill/>
          <a:ln>
            <a:miter lim="800000"/>
            <a:headEnd/>
            <a:tailEnd/>
          </a:ln>
        </p:spPr>
        <p:txBody>
          <a:bodyPr/>
          <a:lstStyle/>
          <a:p>
            <a:fld id="{96529EAB-AAE6-46B8-A2E0-685A1F9200F9}" type="slidenum">
              <a:rPr lang="en-US"/>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9572" name="Slide Number Placeholder 3"/>
          <p:cNvSpPr>
            <a:spLocks noGrp="1"/>
          </p:cNvSpPr>
          <p:nvPr>
            <p:ph type="sldNum" sz="quarter" idx="5"/>
          </p:nvPr>
        </p:nvSpPr>
        <p:spPr bwMode="auto">
          <a:noFill/>
          <a:ln>
            <a:miter lim="800000"/>
            <a:headEnd/>
            <a:tailEnd/>
          </a:ln>
        </p:spPr>
        <p:txBody>
          <a:bodyPr/>
          <a:lstStyle/>
          <a:p>
            <a:fld id="{044A6CFA-2288-4267-8AAB-BCB0A29E5257}" type="slidenum">
              <a:rPr lang="en-US"/>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1620" name="Slide Number Placeholder 3"/>
          <p:cNvSpPr>
            <a:spLocks noGrp="1"/>
          </p:cNvSpPr>
          <p:nvPr>
            <p:ph type="sldNum" sz="quarter" idx="5"/>
          </p:nvPr>
        </p:nvSpPr>
        <p:spPr bwMode="auto">
          <a:noFill/>
          <a:ln>
            <a:miter lim="800000"/>
            <a:headEnd/>
            <a:tailEnd/>
          </a:ln>
        </p:spPr>
        <p:txBody>
          <a:bodyPr/>
          <a:lstStyle/>
          <a:p>
            <a:fld id="{5B1B2C04-ECB8-434D-AAA2-1D7DBD626D66}" type="slidenum">
              <a:rPr lang="en-US"/>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3668" name="Slide Number Placeholder 3"/>
          <p:cNvSpPr>
            <a:spLocks noGrp="1"/>
          </p:cNvSpPr>
          <p:nvPr>
            <p:ph type="sldNum" sz="quarter" idx="5"/>
          </p:nvPr>
        </p:nvSpPr>
        <p:spPr bwMode="auto">
          <a:noFill/>
          <a:ln>
            <a:miter lim="800000"/>
            <a:headEnd/>
            <a:tailEnd/>
          </a:ln>
        </p:spPr>
        <p:txBody>
          <a:bodyPr/>
          <a:lstStyle/>
          <a:p>
            <a:fld id="{B904B8C5-2AD0-43E9-9119-D8B1D7016D95}" type="slidenum">
              <a:rPr lang="en-US"/>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ln>
            <a:miter lim="800000"/>
            <a:headEnd/>
            <a:tailEnd/>
          </a:ln>
        </p:spPr>
        <p:txBody>
          <a:bodyPr/>
          <a:lstStyle/>
          <a:p>
            <a:fld id="{82071072-8190-44EF-B8A5-F14EF4F344F4}" type="slidenum">
              <a:rPr lang="en-US"/>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noFill/>
          <a:ln>
            <a:miter lim="800000"/>
            <a:headEnd/>
            <a:tailEnd/>
          </a:ln>
        </p:spPr>
        <p:txBody>
          <a:bodyPr/>
          <a:lstStyle/>
          <a:p>
            <a:fld id="{A6F5F85B-2E96-4C55-99E0-8F3F324E81C5}" type="slidenum">
              <a:rPr lang="en-US"/>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5716" name="Slide Number Placeholder 3"/>
          <p:cNvSpPr>
            <a:spLocks noGrp="1"/>
          </p:cNvSpPr>
          <p:nvPr>
            <p:ph type="sldNum" sz="quarter" idx="5"/>
          </p:nvPr>
        </p:nvSpPr>
        <p:spPr bwMode="auto">
          <a:noFill/>
          <a:ln>
            <a:miter lim="800000"/>
            <a:headEnd/>
            <a:tailEnd/>
          </a:ln>
        </p:spPr>
        <p:txBody>
          <a:bodyPr/>
          <a:lstStyle/>
          <a:p>
            <a:fld id="{326F35EA-EB1C-4A41-BE30-379EA41D43F7}" type="slidenum">
              <a:rPr lang="en-US"/>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6740" name="Slide Number Placeholder 3"/>
          <p:cNvSpPr>
            <a:spLocks noGrp="1"/>
          </p:cNvSpPr>
          <p:nvPr>
            <p:ph type="sldNum" sz="quarter" idx="5"/>
          </p:nvPr>
        </p:nvSpPr>
        <p:spPr bwMode="auto">
          <a:noFill/>
          <a:ln>
            <a:miter lim="800000"/>
            <a:headEnd/>
            <a:tailEnd/>
          </a:ln>
        </p:spPr>
        <p:txBody>
          <a:bodyPr/>
          <a:lstStyle/>
          <a:p>
            <a:fld id="{78F3259D-CA17-4C24-8948-7F50A8CD4F74}" type="slidenum">
              <a:rPr lang="en-US"/>
              <a:pPr/>
              <a:t>43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ln>
            <a:miter lim="800000"/>
            <a:headEnd/>
            <a:tailEnd/>
          </a:ln>
        </p:spPr>
        <p:txBody>
          <a:bodyPr/>
          <a:lstStyle/>
          <a:p>
            <a:fld id="{42C90643-711B-489B-8BC0-E6AF7FC3279B}"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noFill/>
          <a:ln>
            <a:miter lim="800000"/>
            <a:headEnd/>
            <a:tailEnd/>
          </a:ln>
        </p:spPr>
        <p:txBody>
          <a:bodyPr/>
          <a:lstStyle/>
          <a:p>
            <a:fld id="{15A29622-6512-4F43-BE49-DBBC2A5526E2}"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a:lstStyle/>
          <a:p>
            <a:fld id="{04E578E8-3004-4724-A95A-78550AFE82FE}"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ln>
            <a:miter lim="800000"/>
            <a:headEnd/>
            <a:tailEnd/>
          </a:ln>
        </p:spPr>
        <p:txBody>
          <a:bodyPr/>
          <a:lstStyle/>
          <a:p>
            <a:fld id="{4EBD382B-B396-4C5C-8C61-A305298DDED9}"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noFill/>
          <a:ln>
            <a:miter lim="800000"/>
            <a:headEnd/>
            <a:tailEnd/>
          </a:ln>
        </p:spPr>
        <p:txBody>
          <a:bodyPr/>
          <a:lstStyle/>
          <a:p>
            <a:fld id="{425F3DA5-5122-41CA-8B6A-FC87D9B26C10}"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586CF990-1C5B-4973-B8C5-5C65D115C8A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587B0-7B06-4A74-93E8-C427C6F577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95409-6B46-49E2-B5BE-A043C076E5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29EB8-EBE9-44E6-B58A-FC98AB04C2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9CC48-84EC-49D0-9D58-01C1C7BF2E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FC0326-643E-40C0-A2B3-3F661FF076E7}"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2BA101-9AD1-4CA9-AAAB-9C2237172A34}"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B45DCB-BBFC-458A-8636-3AAF008470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3892C6-ED80-41E7-A4F4-4AA5D19170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A4875-DF25-4440-8439-6B15F7D28CCA}"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EDF16-4826-4E06-92D4-FF04D809E671}"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6AF8E66D-8B79-496F-9157-1A7A819BD4D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2.bin"/><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slide" Target="slide27.xml"/><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slide" Target="slide31.xml"/><Relationship Id="rId4" Type="http://schemas.openxmlformats.org/officeDocument/2006/relationships/slide" Target="slide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slide" Target="slide35.xml"/><Relationship Id="rId4" Type="http://schemas.openxmlformats.org/officeDocument/2006/relationships/slide" Target="slide3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slide" Target="slide40.xml"/><Relationship Id="rId4" Type="http://schemas.openxmlformats.org/officeDocument/2006/relationships/slide" Target="slide3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43.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hyperlink" Target="mailto:cecilia.castillo@dc.gov" TargetMode="External"/><Relationship Id="rId7"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hyperlink" Target="mailto:neel.saxena@dc.gov" TargetMode="External"/><Relationship Id="rId4" Type="http://schemas.openxmlformats.org/officeDocument/2006/relationships/hyperlink" Target="mailto:heran.sereke-brhan@dc.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a:xfrm>
            <a:off x="4021667" y="4038600"/>
            <a:ext cx="4800600" cy="1371600"/>
          </a:xfrm>
        </p:spPr>
        <p:txBody>
          <a:bodyPr/>
          <a:lstStyle/>
          <a:p>
            <a:pPr algn="r" eaLnBrk="1" hangingPunct="1">
              <a:spcBef>
                <a:spcPct val="0"/>
              </a:spcBef>
            </a:pPr>
            <a:r>
              <a:rPr lang="en-US" sz="1800" dirty="0" smtClean="0">
                <a:solidFill>
                  <a:schemeClr val="bg1"/>
                </a:solidFill>
              </a:rPr>
              <a:t>Presented By:</a:t>
            </a:r>
          </a:p>
          <a:p>
            <a:pPr algn="r" eaLnBrk="1" hangingPunct="1">
              <a:spcBef>
                <a:spcPct val="0"/>
              </a:spcBef>
            </a:pPr>
            <a:r>
              <a:rPr lang="en-US" sz="1800" dirty="0" smtClean="0">
                <a:solidFill>
                  <a:schemeClr val="bg1"/>
                </a:solidFill>
              </a:rPr>
              <a:t>Office on African Affairs</a:t>
            </a:r>
          </a:p>
          <a:p>
            <a:pPr algn="r" eaLnBrk="1" hangingPunct="1">
              <a:spcBef>
                <a:spcPct val="0"/>
              </a:spcBef>
            </a:pPr>
            <a:r>
              <a:rPr lang="en-US" sz="1800" dirty="0" smtClean="0">
                <a:solidFill>
                  <a:schemeClr val="bg1"/>
                </a:solidFill>
              </a:rPr>
              <a:t>Office on Asian and Pacific Islander Affairs</a:t>
            </a:r>
          </a:p>
          <a:p>
            <a:pPr algn="r" eaLnBrk="1" hangingPunct="1">
              <a:spcBef>
                <a:spcPct val="0"/>
              </a:spcBef>
            </a:pPr>
            <a:r>
              <a:rPr lang="en-US" sz="1800" dirty="0" smtClean="0">
                <a:solidFill>
                  <a:schemeClr val="bg1"/>
                </a:solidFill>
              </a:rPr>
              <a:t>Office on Latino Affairs</a:t>
            </a:r>
          </a:p>
        </p:txBody>
      </p:sp>
      <p:sp>
        <p:nvSpPr>
          <p:cNvPr id="8196" name="Rectangle 4"/>
          <p:cNvSpPr>
            <a:spLocks noChangeArrowheads="1"/>
          </p:cNvSpPr>
          <p:nvPr/>
        </p:nvSpPr>
        <p:spPr bwMode="auto">
          <a:xfrm>
            <a:off x="335586" y="1485900"/>
            <a:ext cx="8534400" cy="838200"/>
          </a:xfrm>
          <a:prstGeom prst="rect">
            <a:avLst/>
          </a:prstGeom>
          <a:noFill/>
          <a:ln w="9525">
            <a:noFill/>
            <a:miter lim="800000"/>
            <a:headEnd/>
            <a:tailEnd/>
          </a:ln>
        </p:spPr>
        <p:txBody>
          <a:bodyPr/>
          <a:lstStyle/>
          <a:p>
            <a:pPr algn="r" eaLnBrk="1" hangingPunct="1">
              <a:spcBef>
                <a:spcPct val="20000"/>
              </a:spcBef>
              <a:buClr>
                <a:schemeClr val="bg2"/>
              </a:buClr>
              <a:buSzPct val="75000"/>
              <a:buFont typeface="Wingdings" pitchFamily="2" charset="2"/>
              <a:buNone/>
            </a:pPr>
            <a:r>
              <a:rPr lang="en-US" sz="2400" i="1" dirty="0"/>
              <a:t>A Training on Improving Servicing Environment to DC’s Immigrant Populations</a:t>
            </a:r>
          </a:p>
        </p:txBody>
      </p:sp>
      <p:grpSp>
        <p:nvGrpSpPr>
          <p:cNvPr id="8197" name="Group 14"/>
          <p:cNvGrpSpPr>
            <a:grpSpLocks/>
          </p:cNvGrpSpPr>
          <p:nvPr/>
        </p:nvGrpSpPr>
        <p:grpSpPr bwMode="auto">
          <a:xfrm>
            <a:off x="207651" y="6138672"/>
            <a:ext cx="838200" cy="609600"/>
            <a:chOff x="109899450" y="105498900"/>
            <a:chExt cx="567055" cy="462915"/>
          </a:xfrm>
        </p:grpSpPr>
        <p:sp>
          <p:nvSpPr>
            <p:cNvPr id="8199" name="Rectangle 15"/>
            <p:cNvSpPr>
              <a:spLocks noChangeArrowheads="1"/>
            </p:cNvSpPr>
            <p:nvPr/>
          </p:nvSpPr>
          <p:spPr bwMode="auto">
            <a:xfrm>
              <a:off x="109899450" y="105704897"/>
              <a:ext cx="567055" cy="108785"/>
            </a:xfrm>
            <a:prstGeom prst="rect">
              <a:avLst/>
            </a:prstGeom>
            <a:solidFill>
              <a:srgbClr val="FF0000"/>
            </a:solidFill>
            <a:ln w="12700">
              <a:noFill/>
              <a:miter lim="800000"/>
              <a:headEnd/>
              <a:tailEnd/>
            </a:ln>
          </p:spPr>
          <p:txBody>
            <a:bodyPr/>
            <a:lstStyle/>
            <a:p>
              <a:endParaRPr lang="en-US"/>
            </a:p>
          </p:txBody>
        </p:sp>
        <p:sp>
          <p:nvSpPr>
            <p:cNvPr id="8200" name="Freeform 16"/>
            <p:cNvSpPr>
              <a:spLocks/>
            </p:cNvSpPr>
            <p:nvPr/>
          </p:nvSpPr>
          <p:spPr bwMode="auto">
            <a:xfrm>
              <a:off x="109905419" y="105498900"/>
              <a:ext cx="161163" cy="171279"/>
            </a:xfrm>
            <a:custGeom>
              <a:avLst/>
              <a:gdLst>
                <a:gd name="T0" fmla="*/ 2147483647 w 130"/>
                <a:gd name="T1" fmla="*/ 0 h 130"/>
                <a:gd name="T2" fmla="*/ 2147483647 w 130"/>
                <a:gd name="T3" fmla="*/ 2147483647 h 130"/>
                <a:gd name="T4" fmla="*/ 0 w 130"/>
                <a:gd name="T5" fmla="*/ 2147483647 h 130"/>
                <a:gd name="T6" fmla="*/ 2147483647 w 130"/>
                <a:gd name="T7" fmla="*/ 2147483647 h 130"/>
                <a:gd name="T8" fmla="*/ 2147483647 w 130"/>
                <a:gd name="T9" fmla="*/ 2147483647 h 130"/>
                <a:gd name="T10" fmla="*/ 2147483647 w 130"/>
                <a:gd name="T11" fmla="*/ 2147483647 h 130"/>
                <a:gd name="T12" fmla="*/ 2147483647 w 130"/>
                <a:gd name="T13" fmla="*/ 2147483647 h 130"/>
                <a:gd name="T14" fmla="*/ 2147483647 w 130"/>
                <a:gd name="T15" fmla="*/ 2147483647 h 130"/>
                <a:gd name="T16" fmla="*/ 2147483647 w 130"/>
                <a:gd name="T17" fmla="*/ 2147483647 h 130"/>
                <a:gd name="T18" fmla="*/ 2147483647 w 130"/>
                <a:gd name="T19" fmla="*/ 2147483647 h 130"/>
                <a:gd name="T20" fmla="*/ 2147483647 w 130"/>
                <a:gd name="T21" fmla="*/ 0 h 1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
                <a:gd name="T34" fmla="*/ 0 h 130"/>
                <a:gd name="T35" fmla="*/ 130 w 130"/>
                <a:gd name="T36" fmla="*/ 130 h 1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 h="130">
                  <a:moveTo>
                    <a:pt x="65" y="0"/>
                  </a:moveTo>
                  <a:lnTo>
                    <a:pt x="50" y="50"/>
                  </a:lnTo>
                  <a:lnTo>
                    <a:pt x="0" y="50"/>
                  </a:lnTo>
                  <a:lnTo>
                    <a:pt x="41" y="81"/>
                  </a:lnTo>
                  <a:lnTo>
                    <a:pt x="26" y="130"/>
                  </a:lnTo>
                  <a:lnTo>
                    <a:pt x="65" y="100"/>
                  </a:lnTo>
                  <a:lnTo>
                    <a:pt x="104" y="130"/>
                  </a:lnTo>
                  <a:lnTo>
                    <a:pt x="90" y="81"/>
                  </a:lnTo>
                  <a:lnTo>
                    <a:pt x="130" y="50"/>
                  </a:lnTo>
                  <a:lnTo>
                    <a:pt x="80" y="50"/>
                  </a:lnTo>
                  <a:lnTo>
                    <a:pt x="65" y="0"/>
                  </a:lnTo>
                  <a:close/>
                </a:path>
              </a:pathLst>
            </a:custGeom>
            <a:solidFill>
              <a:srgbClr val="FF0000"/>
            </a:solidFill>
            <a:ln w="12700">
              <a:noFill/>
              <a:round/>
              <a:headEnd/>
              <a:tailEnd/>
            </a:ln>
          </p:spPr>
          <p:txBody>
            <a:bodyPr/>
            <a:lstStyle/>
            <a:p>
              <a:endParaRPr lang="en-US"/>
            </a:p>
          </p:txBody>
        </p:sp>
        <p:sp>
          <p:nvSpPr>
            <p:cNvPr id="8201" name="Freeform 17"/>
            <p:cNvSpPr>
              <a:spLocks/>
            </p:cNvSpPr>
            <p:nvPr/>
          </p:nvSpPr>
          <p:spPr bwMode="auto">
            <a:xfrm>
              <a:off x="110096427" y="105498900"/>
              <a:ext cx="161163" cy="171279"/>
            </a:xfrm>
            <a:custGeom>
              <a:avLst/>
              <a:gdLst>
                <a:gd name="T0" fmla="*/ 2147483647 w 130"/>
                <a:gd name="T1" fmla="*/ 0 h 130"/>
                <a:gd name="T2" fmla="*/ 2147483647 w 130"/>
                <a:gd name="T3" fmla="*/ 2147483647 h 130"/>
                <a:gd name="T4" fmla="*/ 0 w 130"/>
                <a:gd name="T5" fmla="*/ 2147483647 h 130"/>
                <a:gd name="T6" fmla="*/ 2147483647 w 130"/>
                <a:gd name="T7" fmla="*/ 2147483647 h 130"/>
                <a:gd name="T8" fmla="*/ 2147483647 w 130"/>
                <a:gd name="T9" fmla="*/ 2147483647 h 130"/>
                <a:gd name="T10" fmla="*/ 2147483647 w 130"/>
                <a:gd name="T11" fmla="*/ 2147483647 h 130"/>
                <a:gd name="T12" fmla="*/ 2147483647 w 130"/>
                <a:gd name="T13" fmla="*/ 2147483647 h 130"/>
                <a:gd name="T14" fmla="*/ 2147483647 w 130"/>
                <a:gd name="T15" fmla="*/ 2147483647 h 130"/>
                <a:gd name="T16" fmla="*/ 2147483647 w 130"/>
                <a:gd name="T17" fmla="*/ 2147483647 h 130"/>
                <a:gd name="T18" fmla="*/ 2147483647 w 130"/>
                <a:gd name="T19" fmla="*/ 2147483647 h 130"/>
                <a:gd name="T20" fmla="*/ 2147483647 w 130"/>
                <a:gd name="T21" fmla="*/ 0 h 1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
                <a:gd name="T34" fmla="*/ 0 h 130"/>
                <a:gd name="T35" fmla="*/ 130 w 130"/>
                <a:gd name="T36" fmla="*/ 130 h 1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 h="130">
                  <a:moveTo>
                    <a:pt x="65" y="0"/>
                  </a:moveTo>
                  <a:lnTo>
                    <a:pt x="50" y="50"/>
                  </a:lnTo>
                  <a:lnTo>
                    <a:pt x="0" y="50"/>
                  </a:lnTo>
                  <a:lnTo>
                    <a:pt x="41" y="81"/>
                  </a:lnTo>
                  <a:lnTo>
                    <a:pt x="26" y="130"/>
                  </a:lnTo>
                  <a:lnTo>
                    <a:pt x="65" y="100"/>
                  </a:lnTo>
                  <a:lnTo>
                    <a:pt x="104" y="130"/>
                  </a:lnTo>
                  <a:lnTo>
                    <a:pt x="90" y="81"/>
                  </a:lnTo>
                  <a:lnTo>
                    <a:pt x="130" y="50"/>
                  </a:lnTo>
                  <a:lnTo>
                    <a:pt x="80" y="50"/>
                  </a:lnTo>
                  <a:lnTo>
                    <a:pt x="65" y="0"/>
                  </a:lnTo>
                  <a:close/>
                </a:path>
              </a:pathLst>
            </a:custGeom>
            <a:solidFill>
              <a:srgbClr val="FF0000"/>
            </a:solidFill>
            <a:ln w="12700">
              <a:noFill/>
              <a:round/>
              <a:headEnd/>
              <a:tailEnd/>
            </a:ln>
          </p:spPr>
          <p:txBody>
            <a:bodyPr/>
            <a:lstStyle/>
            <a:p>
              <a:endParaRPr lang="en-US"/>
            </a:p>
          </p:txBody>
        </p:sp>
        <p:sp>
          <p:nvSpPr>
            <p:cNvPr id="8202" name="Freeform 18"/>
            <p:cNvSpPr>
              <a:spLocks/>
            </p:cNvSpPr>
            <p:nvPr/>
          </p:nvSpPr>
          <p:spPr bwMode="auto">
            <a:xfrm>
              <a:off x="110287435" y="105498900"/>
              <a:ext cx="161163" cy="171279"/>
            </a:xfrm>
            <a:custGeom>
              <a:avLst/>
              <a:gdLst>
                <a:gd name="T0" fmla="*/ 2147483647 w 130"/>
                <a:gd name="T1" fmla="*/ 0 h 130"/>
                <a:gd name="T2" fmla="*/ 2147483647 w 130"/>
                <a:gd name="T3" fmla="*/ 2147483647 h 130"/>
                <a:gd name="T4" fmla="*/ 0 w 130"/>
                <a:gd name="T5" fmla="*/ 2147483647 h 130"/>
                <a:gd name="T6" fmla="*/ 2147483647 w 130"/>
                <a:gd name="T7" fmla="*/ 2147483647 h 130"/>
                <a:gd name="T8" fmla="*/ 2147483647 w 130"/>
                <a:gd name="T9" fmla="*/ 2147483647 h 130"/>
                <a:gd name="T10" fmla="*/ 2147483647 w 130"/>
                <a:gd name="T11" fmla="*/ 2147483647 h 130"/>
                <a:gd name="T12" fmla="*/ 2147483647 w 130"/>
                <a:gd name="T13" fmla="*/ 2147483647 h 130"/>
                <a:gd name="T14" fmla="*/ 2147483647 w 130"/>
                <a:gd name="T15" fmla="*/ 2147483647 h 130"/>
                <a:gd name="T16" fmla="*/ 2147483647 w 130"/>
                <a:gd name="T17" fmla="*/ 2147483647 h 130"/>
                <a:gd name="T18" fmla="*/ 2147483647 w 130"/>
                <a:gd name="T19" fmla="*/ 2147483647 h 130"/>
                <a:gd name="T20" fmla="*/ 2147483647 w 130"/>
                <a:gd name="T21" fmla="*/ 0 h 1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
                <a:gd name="T34" fmla="*/ 0 h 130"/>
                <a:gd name="T35" fmla="*/ 130 w 130"/>
                <a:gd name="T36" fmla="*/ 130 h 1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 h="130">
                  <a:moveTo>
                    <a:pt x="65" y="0"/>
                  </a:moveTo>
                  <a:lnTo>
                    <a:pt x="50" y="50"/>
                  </a:lnTo>
                  <a:lnTo>
                    <a:pt x="0" y="50"/>
                  </a:lnTo>
                  <a:lnTo>
                    <a:pt x="41" y="81"/>
                  </a:lnTo>
                  <a:lnTo>
                    <a:pt x="26" y="130"/>
                  </a:lnTo>
                  <a:lnTo>
                    <a:pt x="65" y="100"/>
                  </a:lnTo>
                  <a:lnTo>
                    <a:pt x="104" y="130"/>
                  </a:lnTo>
                  <a:lnTo>
                    <a:pt x="90" y="81"/>
                  </a:lnTo>
                  <a:lnTo>
                    <a:pt x="130" y="50"/>
                  </a:lnTo>
                  <a:lnTo>
                    <a:pt x="80" y="50"/>
                  </a:lnTo>
                  <a:lnTo>
                    <a:pt x="65" y="0"/>
                  </a:lnTo>
                  <a:close/>
                </a:path>
              </a:pathLst>
            </a:custGeom>
            <a:solidFill>
              <a:srgbClr val="FF0000"/>
            </a:solidFill>
            <a:ln w="12700">
              <a:noFill/>
              <a:round/>
              <a:headEnd/>
              <a:tailEnd/>
            </a:ln>
          </p:spPr>
          <p:txBody>
            <a:bodyPr/>
            <a:lstStyle/>
            <a:p>
              <a:endParaRPr lang="en-US"/>
            </a:p>
          </p:txBody>
        </p:sp>
        <p:sp>
          <p:nvSpPr>
            <p:cNvPr id="8203" name="Rectangle 19"/>
            <p:cNvSpPr>
              <a:spLocks noChangeArrowheads="1"/>
            </p:cNvSpPr>
            <p:nvPr/>
          </p:nvSpPr>
          <p:spPr bwMode="auto">
            <a:xfrm>
              <a:off x="109899450" y="105853030"/>
              <a:ext cx="567055" cy="108785"/>
            </a:xfrm>
            <a:prstGeom prst="rect">
              <a:avLst/>
            </a:prstGeom>
            <a:solidFill>
              <a:srgbClr val="FF0000"/>
            </a:solidFill>
            <a:ln w="12700">
              <a:noFill/>
              <a:miter lim="800000"/>
              <a:headEnd/>
              <a:tailEnd/>
            </a:ln>
          </p:spPr>
          <p:txBody>
            <a:bodyPr/>
            <a:lstStyle/>
            <a:p>
              <a:endParaRPr lang="en-US"/>
            </a:p>
          </p:txBody>
        </p:sp>
      </p:grpSp>
      <p:pic>
        <p:nvPicPr>
          <p:cNvPr id="132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720487"/>
            <a:ext cx="1021878" cy="1427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646" y="3904357"/>
            <a:ext cx="1446154" cy="1149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102" name="Picture 6" descr="G:\Photos &amp; Videos\OAPIA Graphics\OAPIA Logo\OAPIA logo with name\oapia_logo_larger_text.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3770876"/>
            <a:ext cx="1467355" cy="1416317"/>
          </a:xfrm>
          <a:prstGeom prst="rect">
            <a:avLst/>
          </a:prstGeom>
          <a:noFill/>
          <a:extLst>
            <a:ext uri="{909E8E84-426E-40DD-AFC4-6F175D3DCCD1}">
              <a14:hiddenFill xmlns:a14="http://schemas.microsoft.com/office/drawing/2010/main">
                <a:solidFill>
                  <a:srgbClr val="FFFFFF"/>
                </a:solidFill>
              </a14:hiddenFill>
            </a:ext>
          </a:extLst>
        </p:spPr>
      </p:pic>
      <p:pic>
        <p:nvPicPr>
          <p:cNvPr id="132104" name="Picture 8" descr="G:\Photos &amp; Videos\OAPIA Graphics\One City Logo\hi-res one city.jpg"/>
          <p:cNvPicPr>
            <a:picLocks noChangeAspect="1" noChangeArrowheads="1"/>
          </p:cNvPicPr>
          <p:nvPr/>
        </p:nvPicPr>
        <p:blipFill>
          <a:blip r:embed="rId6"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170046" y="5951091"/>
            <a:ext cx="914400" cy="906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848600" cy="1163637"/>
          </a:xfrm>
        </p:spPr>
        <p:txBody>
          <a:bodyPr>
            <a:normAutofit fontScale="90000"/>
          </a:bodyPr>
          <a:lstStyle/>
          <a:p>
            <a:pPr algn="ctr" eaLnBrk="1" hangingPunct="1">
              <a:defRPr/>
            </a:pPr>
            <a:r>
              <a:rPr lang="en-US" dirty="0" smtClean="0"/>
              <a:t>What constitutes an Ideal Center?</a:t>
            </a:r>
            <a:endParaRPr lang="en-US" dirty="0"/>
          </a:p>
        </p:txBody>
      </p:sp>
      <p:pic>
        <p:nvPicPr>
          <p:cNvPr id="18435" name="Content Placeholder 3" descr="Best Practice Flow Chart.jpg"/>
          <p:cNvPicPr>
            <a:picLocks noGrp="1" noChangeAspect="1"/>
          </p:cNvPicPr>
          <p:nvPr>
            <p:ph idx="1"/>
          </p:nvPr>
        </p:nvPicPr>
        <p:blipFill>
          <a:blip r:embed="rId3"/>
          <a:srcRect/>
          <a:stretch>
            <a:fillRect/>
          </a:stretch>
        </p:blipFill>
        <p:spPr>
          <a:xfrm>
            <a:off x="1676400" y="1828800"/>
            <a:ext cx="6159500" cy="4759325"/>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14400" y="512763"/>
            <a:ext cx="7772400" cy="935037"/>
          </a:xfrm>
        </p:spPr>
        <p:txBody>
          <a:bodyPr/>
          <a:lstStyle/>
          <a:p>
            <a:pPr algn="ctr" eaLnBrk="1" fontAlgn="auto" hangingPunct="1">
              <a:spcAft>
                <a:spcPts val="0"/>
              </a:spcAft>
              <a:defRPr/>
            </a:pPr>
            <a:r>
              <a:rPr lang="en-US" dirty="0" smtClean="0">
                <a:solidFill>
                  <a:schemeClr val="tx2">
                    <a:satMod val="200000"/>
                  </a:schemeClr>
                </a:solidFill>
              </a:rPr>
              <a:t>Ideal Center Model: </a:t>
            </a:r>
            <a:r>
              <a:rPr lang="en-US" b="1" dirty="0" smtClean="0">
                <a:solidFill>
                  <a:srgbClr val="FFFF00"/>
                </a:solidFill>
              </a:rPr>
              <a:t>Entrance</a:t>
            </a:r>
          </a:p>
        </p:txBody>
      </p:sp>
      <p:sp>
        <p:nvSpPr>
          <p:cNvPr id="19459" name="Rectangle 3"/>
          <p:cNvSpPr>
            <a:spLocks noGrp="1" noChangeArrowheads="1"/>
          </p:cNvSpPr>
          <p:nvPr>
            <p:ph idx="1"/>
          </p:nvPr>
        </p:nvSpPr>
        <p:spPr/>
        <p:txBody>
          <a:bodyPr/>
          <a:lstStyle/>
          <a:p>
            <a:pPr eaLnBrk="1" hangingPunct="1">
              <a:lnSpc>
                <a:spcPct val="90000"/>
              </a:lnSpc>
            </a:pPr>
            <a:r>
              <a:rPr lang="en-US" i="1" smtClean="0"/>
              <a:t>Welcome</a:t>
            </a:r>
            <a:r>
              <a:rPr lang="en-US" smtClean="0"/>
              <a:t> sign (in multiple languages). Show office hours. </a:t>
            </a:r>
          </a:p>
          <a:p>
            <a:pPr eaLnBrk="1" hangingPunct="1">
              <a:lnSpc>
                <a:spcPct val="90000"/>
              </a:lnSpc>
            </a:pPr>
            <a:r>
              <a:rPr lang="en-US" smtClean="0"/>
              <a:t>Language Access poster placed visually at the entrance (with different languages). </a:t>
            </a:r>
          </a:p>
          <a:p>
            <a:pPr eaLnBrk="1" hangingPunct="1">
              <a:lnSpc>
                <a:spcPct val="90000"/>
              </a:lnSpc>
            </a:pPr>
            <a:r>
              <a:rPr lang="en-US" smtClean="0"/>
              <a:t>Make it clear to the client that all interpretation services are free (the poster that says you have the right to be served in your own language). </a:t>
            </a:r>
          </a:p>
          <a:p>
            <a:pPr eaLnBrk="1" hangingPunct="1">
              <a:lnSpc>
                <a:spcPct val="90000"/>
              </a:lnSpc>
            </a:pPr>
            <a:r>
              <a:rPr lang="en-US" smtClean="0"/>
              <a:t>Translated Instructional Signs and/or signs with Symbols indicating operations.</a:t>
            </a:r>
          </a:p>
          <a:p>
            <a:pPr eaLnBrk="1" hangingPunct="1">
              <a:lnSpc>
                <a:spcPct val="90000"/>
              </a:lnSpc>
            </a:pPr>
            <a:endParaRPr lang="en-US" smtClean="0"/>
          </a:p>
          <a:p>
            <a:pPr eaLnBrk="1" hangingPunct="1">
              <a:lnSpc>
                <a:spcPct val="90000"/>
              </a:lnSpc>
            </a:pPr>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2">
                    <a:satMod val="200000"/>
                  </a:schemeClr>
                </a:solidFill>
              </a:rPr>
              <a:t>Examples of Entrance</a:t>
            </a:r>
            <a:endParaRPr lang="en-US" dirty="0"/>
          </a:p>
        </p:txBody>
      </p:sp>
      <p:sp>
        <p:nvSpPr>
          <p:cNvPr id="20483" name="Text Placeholder 2"/>
          <p:cNvSpPr>
            <a:spLocks noGrp="1"/>
          </p:cNvSpPr>
          <p:nvPr>
            <p:ph type="body" idx="1"/>
          </p:nvPr>
        </p:nvSpPr>
        <p:spPr/>
        <p:txBody>
          <a:bodyPr/>
          <a:lstStyle/>
          <a:p>
            <a:pPr marL="73025" algn="ctr"/>
            <a:r>
              <a:rPr lang="en-US" smtClean="0"/>
              <a:t>Directing Visitors</a:t>
            </a:r>
          </a:p>
        </p:txBody>
      </p:sp>
      <p:sp>
        <p:nvSpPr>
          <p:cNvPr id="20484" name="Text Placeholder 3"/>
          <p:cNvSpPr>
            <a:spLocks noGrp="1"/>
          </p:cNvSpPr>
          <p:nvPr>
            <p:ph type="body" sz="quarter" idx="3"/>
          </p:nvPr>
        </p:nvSpPr>
        <p:spPr/>
        <p:txBody>
          <a:bodyPr/>
          <a:lstStyle/>
          <a:p>
            <a:pPr marL="73025" algn="ctr"/>
            <a:r>
              <a:rPr lang="en-US" smtClean="0"/>
              <a:t>What to post? Universal signage</a:t>
            </a:r>
          </a:p>
        </p:txBody>
      </p:sp>
      <p:pic>
        <p:nvPicPr>
          <p:cNvPr id="20485" name="Content Placeholder 6" descr="Directory.JPG"/>
          <p:cNvPicPr>
            <a:picLocks noGrp="1" noChangeAspect="1"/>
          </p:cNvPicPr>
          <p:nvPr>
            <p:ph sz="quarter" idx="13"/>
          </p:nvPr>
        </p:nvPicPr>
        <p:blipFill>
          <a:blip r:embed="rId3" cstate="print"/>
          <a:srcRect/>
          <a:stretch>
            <a:fillRect/>
          </a:stretch>
        </p:blipFill>
        <p:spPr>
          <a:xfrm>
            <a:off x="152400" y="2362200"/>
            <a:ext cx="1981200" cy="1985963"/>
          </a:xfrm>
        </p:spPr>
      </p:pic>
      <p:pic>
        <p:nvPicPr>
          <p:cNvPr id="20486" name="Content Placeholder 9" descr="Entrance Signage San Francisco Yates Hannah.jpg"/>
          <p:cNvPicPr>
            <a:picLocks noGrp="1" noChangeAspect="1"/>
          </p:cNvPicPr>
          <p:nvPr>
            <p:ph sz="quarter" idx="14"/>
          </p:nvPr>
        </p:nvPicPr>
        <p:blipFill>
          <a:blip r:embed="rId4"/>
          <a:srcRect/>
          <a:stretch>
            <a:fillRect/>
          </a:stretch>
        </p:blipFill>
        <p:spPr>
          <a:xfrm>
            <a:off x="5486400" y="2743200"/>
            <a:ext cx="3417888" cy="2625725"/>
          </a:xfrm>
        </p:spPr>
      </p:pic>
      <p:pic>
        <p:nvPicPr>
          <p:cNvPr id="20491" name="Picture 11" descr="Entrance signage"/>
          <p:cNvPicPr>
            <a:picLocks noChangeAspect="1" noChangeArrowheads="1"/>
          </p:cNvPicPr>
          <p:nvPr/>
        </p:nvPicPr>
        <p:blipFill>
          <a:blip r:embed="rId5" cstate="print"/>
          <a:srcRect/>
          <a:stretch>
            <a:fillRect/>
          </a:stretch>
        </p:blipFill>
        <p:spPr bwMode="auto">
          <a:xfrm>
            <a:off x="2209800" y="2362200"/>
            <a:ext cx="2819400" cy="257492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smtClean="0"/>
              <a:t>Examples of Welcome Signs</a:t>
            </a:r>
          </a:p>
        </p:txBody>
      </p:sp>
      <p:graphicFrame>
        <p:nvGraphicFramePr>
          <p:cNvPr id="131076" name="Object 4"/>
          <p:cNvGraphicFramePr>
            <a:graphicFrameLocks noGrp="1" noChangeAspect="1"/>
          </p:cNvGraphicFramePr>
          <p:nvPr>
            <p:ph sz="quarter" idx="13"/>
          </p:nvPr>
        </p:nvGraphicFramePr>
        <p:xfrm>
          <a:off x="838200" y="1752600"/>
          <a:ext cx="3379788" cy="4572000"/>
        </p:xfrm>
        <a:graphic>
          <a:graphicData uri="http://schemas.openxmlformats.org/presentationml/2006/ole">
            <mc:AlternateContent xmlns:mc="http://schemas.openxmlformats.org/markup-compatibility/2006">
              <mc:Choice xmlns:v="urn:schemas-microsoft-com:vml" Requires="v">
                <p:oleObj spid="_x0000_s131097" name="Acrobat Document" r:id="rId3" imgW="11658600" imgH="15773400" progId="AcroExch.Document.7">
                  <p:embed/>
                </p:oleObj>
              </mc:Choice>
              <mc:Fallback>
                <p:oleObj name="Acrobat Document" r:id="rId3" imgW="11658600" imgH="15773400" progId="AcroExch.Document.7">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752600"/>
                        <a:ext cx="337978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78" name="Object 6"/>
          <p:cNvGraphicFramePr>
            <a:graphicFrameLocks noGrp="1" noChangeAspect="1"/>
          </p:cNvGraphicFramePr>
          <p:nvPr>
            <p:ph sz="quarter" idx="14"/>
          </p:nvPr>
        </p:nvGraphicFramePr>
        <p:xfrm>
          <a:off x="5257800" y="1752600"/>
          <a:ext cx="2957513" cy="4572000"/>
        </p:xfrm>
        <a:graphic>
          <a:graphicData uri="http://schemas.openxmlformats.org/presentationml/2006/ole">
            <mc:AlternateContent xmlns:mc="http://schemas.openxmlformats.org/markup-compatibility/2006">
              <mc:Choice xmlns:v="urn:schemas-microsoft-com:vml" Requires="v">
                <p:oleObj spid="_x0000_s131098" name="Acrobat Document" r:id="rId5" imgW="7534275" imgH="11649075" progId="AcroExch.Document.7">
                  <p:embed/>
                </p:oleObj>
              </mc:Choice>
              <mc:Fallback>
                <p:oleObj name="Acrobat Document" r:id="rId5" imgW="7534275" imgH="11649075" progId="AcroExch.Document.7">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752600"/>
                        <a:ext cx="295751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14400" y="512763"/>
            <a:ext cx="7924800" cy="1316037"/>
          </a:xfrm>
        </p:spPr>
        <p:txBody>
          <a:bodyPr wrap="square" lIns="91440" tIns="45720" rIns="91440" bIns="45720" numCol="1" anchorCtr="0" compatLnSpc="1">
            <a:prstTxWarp prst="textNoShape">
              <a:avLst/>
            </a:prstTxWarp>
            <a:normAutofit fontScale="90000"/>
          </a:bodyPr>
          <a:lstStyle/>
          <a:p>
            <a:pPr algn="ctr" eaLnBrk="1" hangingPunct="1"/>
            <a:r>
              <a:rPr lang="en-US" smtClean="0"/>
              <a:t>Ideal Center: </a:t>
            </a:r>
            <a:r>
              <a:rPr lang="en-US" b="1" smtClean="0">
                <a:solidFill>
                  <a:srgbClr val="FFFF00"/>
                </a:solidFill>
              </a:rPr>
              <a:t>Information Desk/Ticket Place</a:t>
            </a:r>
            <a:r>
              <a:rPr lang="en-US" b="1" smtClean="0"/>
              <a:t/>
            </a:r>
            <a:br>
              <a:rPr lang="en-US" b="1" smtClean="0"/>
            </a:br>
            <a:endParaRPr lang="en-US" b="1" smtClean="0"/>
          </a:p>
        </p:txBody>
      </p:sp>
      <p:sp>
        <p:nvSpPr>
          <p:cNvPr id="21507" name="Rectangle 3"/>
          <p:cNvSpPr>
            <a:spLocks noGrp="1" noChangeArrowheads="1"/>
          </p:cNvSpPr>
          <p:nvPr>
            <p:ph idx="1"/>
          </p:nvPr>
        </p:nvSpPr>
        <p:spPr/>
        <p:txBody>
          <a:bodyPr>
            <a:normAutofit fontScale="92500"/>
          </a:bodyPr>
          <a:lstStyle/>
          <a:p>
            <a:pPr eaLnBrk="1" hangingPunct="1"/>
            <a:endParaRPr lang="en-US" sz="2400" smtClean="0"/>
          </a:p>
          <a:p>
            <a:pPr eaLnBrk="1" hangingPunct="1"/>
            <a:r>
              <a:rPr lang="en-US" sz="2400" smtClean="0"/>
              <a:t>“I speak” cards should be at the front counter in all languages </a:t>
            </a:r>
          </a:p>
          <a:p>
            <a:pPr eaLnBrk="1" hangingPunct="1"/>
            <a:r>
              <a:rPr lang="en-US" sz="2400" smtClean="0"/>
              <a:t>Translated signs indicating desk is for Information or Need to Take Ticket at Desk. </a:t>
            </a:r>
          </a:p>
          <a:p>
            <a:pPr eaLnBrk="1" hangingPunct="1"/>
            <a:r>
              <a:rPr lang="en-US" sz="2400" smtClean="0"/>
              <a:t>Trained desk staff member present to aid LEPs in acquiring an interpreter quickly and efficiently. </a:t>
            </a:r>
          </a:p>
          <a:p>
            <a:pPr eaLnBrk="1" hangingPunct="1"/>
            <a:r>
              <a:rPr lang="en-US" sz="2400" smtClean="0"/>
              <a:t>Translated Instructions of Next Steps from getting ticket to getting to counter</a:t>
            </a:r>
          </a:p>
          <a:p>
            <a:pPr eaLnBrk="1" hangingPunct="1"/>
            <a:r>
              <a:rPr lang="en-US" sz="2400" smtClean="0"/>
              <a:t>Access to Language Line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r>
              <a:rPr lang="en-US" sz="3600" smtClean="0"/>
              <a:t>Examples of Information Desk</a:t>
            </a:r>
          </a:p>
        </p:txBody>
      </p:sp>
      <p:pic>
        <p:nvPicPr>
          <p:cNvPr id="22531" name="Content Placeholder 3" descr="Lobby.JPG"/>
          <p:cNvPicPr>
            <a:picLocks noChangeAspect="1"/>
          </p:cNvPicPr>
          <p:nvPr/>
        </p:nvPicPr>
        <p:blipFill>
          <a:blip r:embed="rId3"/>
          <a:srcRect/>
          <a:stretch>
            <a:fillRect/>
          </a:stretch>
        </p:blipFill>
        <p:spPr bwMode="auto">
          <a:xfrm>
            <a:off x="990599" y="2707481"/>
            <a:ext cx="3497263" cy="2622550"/>
          </a:xfrm>
          <a:prstGeom prst="rect">
            <a:avLst/>
          </a:prstGeom>
          <a:noFill/>
          <a:ln w="9525">
            <a:noFill/>
            <a:miter lim="800000"/>
            <a:headEnd/>
            <a:tailEnd/>
          </a:ln>
        </p:spPr>
      </p:pic>
      <p:pic>
        <p:nvPicPr>
          <p:cNvPr id="22534" name="Picture 6" descr="100_2493"/>
          <p:cNvPicPr>
            <a:picLocks noChangeAspect="1" noChangeArrowheads="1"/>
          </p:cNvPicPr>
          <p:nvPr/>
        </p:nvPicPr>
        <p:blipFill>
          <a:blip r:embed="rId4" cstate="print"/>
          <a:srcRect/>
          <a:stretch>
            <a:fillRect/>
          </a:stretch>
        </p:blipFill>
        <p:spPr bwMode="auto">
          <a:xfrm>
            <a:off x="5334000" y="1752600"/>
            <a:ext cx="2865438" cy="190976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14400" y="512763"/>
            <a:ext cx="7772400" cy="1163637"/>
          </a:xfrm>
        </p:spPr>
        <p:txBody>
          <a:bodyPr wrap="square" lIns="91440" tIns="45720" rIns="91440" bIns="45720" numCol="1" anchorCtr="0" compatLnSpc="1">
            <a:prstTxWarp prst="textNoShape">
              <a:avLst/>
            </a:prstTxWarp>
            <a:normAutofit fontScale="90000"/>
          </a:bodyPr>
          <a:lstStyle/>
          <a:p>
            <a:pPr algn="ctr" eaLnBrk="1" hangingPunct="1"/>
            <a:r>
              <a:rPr lang="en-US" smtClean="0"/>
              <a:t>Ideal Center Model: </a:t>
            </a:r>
            <a:r>
              <a:rPr lang="en-US" altLang="zh-CN" b="1" smtClean="0">
                <a:solidFill>
                  <a:srgbClr val="FFFF00"/>
                </a:solidFill>
                <a:ea typeface="宋体" charset="-122"/>
              </a:rPr>
              <a:t>Service Counter</a:t>
            </a:r>
            <a:r>
              <a:rPr lang="en-US" altLang="zh-CN" smtClean="0">
                <a:ea typeface="宋体" charset="-122"/>
              </a:rPr>
              <a:t> </a:t>
            </a:r>
            <a:endParaRPr lang="en-US" smtClean="0"/>
          </a:p>
        </p:txBody>
      </p:sp>
      <p:sp>
        <p:nvSpPr>
          <p:cNvPr id="23555" name="Rectangle 3"/>
          <p:cNvSpPr>
            <a:spLocks noGrp="1" noChangeArrowheads="1"/>
          </p:cNvSpPr>
          <p:nvPr>
            <p:ph idx="1"/>
          </p:nvPr>
        </p:nvSpPr>
        <p:spPr/>
        <p:txBody>
          <a:bodyPr/>
          <a:lstStyle/>
          <a:p>
            <a:pPr eaLnBrk="1" hangingPunct="1"/>
            <a:endParaRPr lang="en-US" dirty="0" smtClean="0"/>
          </a:p>
          <a:p>
            <a:pPr eaLnBrk="1" hangingPunct="1"/>
            <a:r>
              <a:rPr lang="en-US" sz="3200" dirty="0" smtClean="0"/>
              <a:t>“I speak” cards should be at the front counter in all languages. </a:t>
            </a:r>
          </a:p>
          <a:p>
            <a:pPr eaLnBrk="1" hangingPunct="1"/>
            <a:r>
              <a:rPr lang="en-US" sz="3200" dirty="0" smtClean="0"/>
              <a:t>Trained desk staff member present to aid LEPs in acquiring an interpreter quickly and efficiently. </a:t>
            </a:r>
          </a:p>
          <a:p>
            <a:pPr eaLnBrk="1" hangingPunct="1"/>
            <a:r>
              <a:rPr lang="en-US" sz="3200" dirty="0" smtClean="0"/>
              <a:t>Access to Language Line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2">
                    <a:satMod val="200000"/>
                  </a:schemeClr>
                </a:solidFill>
              </a:rPr>
              <a:t>Examples of Service Counter</a:t>
            </a:r>
            <a:endParaRPr lang="en-US" dirty="0"/>
          </a:p>
        </p:txBody>
      </p:sp>
      <p:pic>
        <p:nvPicPr>
          <p:cNvPr id="24580" name="Content Placeholder 3" descr="DMV California Passport Counter.JPG"/>
          <p:cNvPicPr>
            <a:picLocks noGrp="1" noChangeAspect="1"/>
          </p:cNvPicPr>
          <p:nvPr>
            <p:ph sz="quarter" idx="13"/>
          </p:nvPr>
        </p:nvPicPr>
        <p:blipFill>
          <a:blip r:embed="rId3"/>
          <a:stretch>
            <a:fillRect/>
          </a:stretch>
        </p:blipFill>
        <p:spPr>
          <a:xfrm>
            <a:off x="4800600" y="1921933"/>
            <a:ext cx="3657600" cy="2916936"/>
          </a:xfrm>
        </p:spPr>
      </p:pic>
      <p:pic>
        <p:nvPicPr>
          <p:cNvPr id="24582" name="Picture 6" descr="100_2490"/>
          <p:cNvPicPr>
            <a:picLocks noChangeAspect="1" noChangeArrowheads="1"/>
          </p:cNvPicPr>
          <p:nvPr/>
        </p:nvPicPr>
        <p:blipFill>
          <a:blip r:embed="rId4" cstate="print"/>
          <a:srcRect/>
          <a:stretch>
            <a:fillRect/>
          </a:stretch>
        </p:blipFill>
        <p:spPr bwMode="auto">
          <a:xfrm>
            <a:off x="135415" y="1905000"/>
            <a:ext cx="4458718" cy="2971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09600" y="4343400"/>
            <a:ext cx="8077200" cy="1975104"/>
          </a:xfrm>
        </p:spPr>
        <p:txBody>
          <a:bodyPr>
            <a:normAutofit fontScale="90000"/>
          </a:bodyPr>
          <a:lstStyle/>
          <a:p>
            <a:pPr eaLnBrk="1" fontAlgn="auto" hangingPunct="1">
              <a:spcAft>
                <a:spcPts val="0"/>
              </a:spcAft>
              <a:defRPr/>
            </a:pPr>
            <a:r>
              <a:rPr lang="en-US" dirty="0" smtClean="0"/>
              <a:t>Community/Coordinators perspectives on front line centers (4 Themes)</a:t>
            </a:r>
            <a:br>
              <a:rPr lang="en-US" dirty="0" smtClean="0"/>
            </a:br>
            <a:r>
              <a:rPr lang="en-US" dirty="0" smtClean="0">
                <a:solidFill>
                  <a:schemeClr val="tx2">
                    <a:satMod val="200000"/>
                  </a:schemeClr>
                </a:solidFill>
              </a:rPr>
              <a:t/>
            </a:r>
            <a:br>
              <a:rPr lang="en-US" dirty="0" smtClean="0">
                <a:solidFill>
                  <a:schemeClr val="tx2">
                    <a:satMod val="200000"/>
                  </a:schemeClr>
                </a:solidFill>
              </a:rPr>
            </a:br>
            <a:endParaRPr lang="en-US" dirty="0" smtClean="0">
              <a:solidFill>
                <a:schemeClr val="tx2">
                  <a:satMod val="20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1239837"/>
          </a:xfrm>
        </p:spPr>
        <p:txBody>
          <a:bodyPr wrap="square" lIns="91440" tIns="45720" rIns="91440" bIns="45720" numCol="1" anchorCtr="0" compatLnSpc="1">
            <a:prstTxWarp prst="textNoShape">
              <a:avLst/>
            </a:prstTxWarp>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Common themes from community and coordinators</a:t>
            </a:r>
            <a:br>
              <a:rPr lang="en-US" dirty="0" smtClean="0"/>
            </a:br>
            <a:r>
              <a:rPr lang="en-US" dirty="0" smtClean="0"/>
              <a:t/>
            </a:r>
            <a:br>
              <a:rPr lang="en-US" dirty="0" smtClean="0"/>
            </a:br>
            <a:r>
              <a:rPr lang="en-US" sz="2800" dirty="0" smtClean="0"/>
              <a:t>1. Bilingual Staff and Staff Training</a:t>
            </a:r>
            <a:br>
              <a:rPr lang="en-US" sz="2800" dirty="0" smtClean="0"/>
            </a:br>
            <a:r>
              <a:rPr lang="en-US" sz="2800" dirty="0" smtClean="0"/>
              <a:t/>
            </a:r>
            <a:br>
              <a:rPr lang="en-US" sz="2800" dirty="0" smtClean="0"/>
            </a:br>
            <a:r>
              <a:rPr lang="en-US" sz="2800" dirty="0" smtClean="0"/>
              <a:t>2. Interpretations/Translations</a:t>
            </a:r>
            <a:br>
              <a:rPr lang="en-US" sz="2800" dirty="0" smtClean="0"/>
            </a:br>
            <a:r>
              <a:rPr lang="en-US" sz="2800" dirty="0" smtClean="0"/>
              <a:t/>
            </a:r>
            <a:br>
              <a:rPr lang="en-US" sz="2800" dirty="0" smtClean="0"/>
            </a:br>
            <a:r>
              <a:rPr lang="en-US" sz="2800" dirty="0" smtClean="0"/>
              <a:t>3. Signage, “I Speak” Card, and Language Line</a:t>
            </a:r>
            <a:br>
              <a:rPr lang="en-US" sz="2800" dirty="0" smtClean="0"/>
            </a:br>
            <a:r>
              <a:rPr lang="en-US" sz="2800" dirty="0" smtClean="0"/>
              <a:t/>
            </a:r>
            <a:br>
              <a:rPr lang="en-US" sz="2800" dirty="0" smtClean="0"/>
            </a:br>
            <a:r>
              <a:rPr lang="en-US" sz="2800" dirty="0" smtClean="0"/>
              <a:t>4. Cultural Awareness</a:t>
            </a:r>
            <a:r>
              <a:rPr lang="en-US" sz="2400" dirty="0" smtClean="0"/>
              <a:t/>
            </a:r>
            <a:br>
              <a:rPr lang="en-US" sz="2400" dirty="0" smtClean="0"/>
            </a:br>
            <a:r>
              <a:rPr lang="en-US" sz="2400" dirty="0" smtClean="0"/>
              <a:t/>
            </a:r>
            <a:br>
              <a:rPr lang="en-US" sz="2400" dirty="0" smtClean="0"/>
            </a:br>
            <a:r>
              <a:rPr lang="en-US" dirty="0" smtClean="0"/>
              <a:t/>
            </a:r>
            <a:br>
              <a:rPr lang="en-US" dirty="0" smtClean="0"/>
            </a:b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Grp="1" noChangeArrowheads="1"/>
          </p:cNvSpPr>
          <p:nvPr>
            <p:ph type="title"/>
          </p:nvPr>
        </p:nvSpPr>
        <p:spPr/>
        <p:txBody>
          <a:bodyPr/>
          <a:lstStyle/>
          <a:p>
            <a:pPr algn="ctr" eaLnBrk="1" fontAlgn="auto" hangingPunct="1">
              <a:spcAft>
                <a:spcPts val="0"/>
              </a:spcAft>
              <a:defRPr/>
            </a:pPr>
            <a:r>
              <a:rPr lang="en-US" dirty="0" smtClean="0">
                <a:solidFill>
                  <a:schemeClr val="tx2">
                    <a:satMod val="200000"/>
                  </a:schemeClr>
                </a:solidFill>
              </a:rPr>
              <a:t>Purpose and Outcome</a:t>
            </a:r>
          </a:p>
        </p:txBody>
      </p:sp>
      <p:sp>
        <p:nvSpPr>
          <p:cNvPr id="9219" name="Rectangle 10"/>
          <p:cNvSpPr>
            <a:spLocks noGrp="1" noChangeArrowheads="1"/>
          </p:cNvSpPr>
          <p:nvPr>
            <p:ph idx="1"/>
          </p:nvPr>
        </p:nvSpPr>
        <p:spPr/>
        <p:txBody>
          <a:bodyPr/>
          <a:lstStyle/>
          <a:p>
            <a:pPr eaLnBrk="1" hangingPunct="1">
              <a:lnSpc>
                <a:spcPct val="90000"/>
              </a:lnSpc>
            </a:pPr>
            <a:r>
              <a:rPr lang="en-US" sz="2400" dirty="0" smtClean="0"/>
              <a:t>Tangible recommendations on improving the servicing environment for the African, Asian/Pacific Islander, and Latino immigrants, residents and merchants.</a:t>
            </a:r>
            <a:br>
              <a:rPr lang="en-US" sz="2400" dirty="0" smtClean="0"/>
            </a:br>
            <a:endParaRPr lang="en-US" sz="2400" dirty="0" smtClean="0"/>
          </a:p>
          <a:p>
            <a:pPr eaLnBrk="1" hangingPunct="1">
              <a:lnSpc>
                <a:spcPct val="90000"/>
              </a:lnSpc>
              <a:buFont typeface="Wingdings" pitchFamily="2" charset="2"/>
              <a:buNone/>
            </a:pPr>
            <a:endParaRPr lang="en-US" sz="2400" dirty="0" smtClean="0"/>
          </a:p>
          <a:p>
            <a:pPr eaLnBrk="1" hangingPunct="1">
              <a:lnSpc>
                <a:spcPct val="90000"/>
              </a:lnSpc>
            </a:pPr>
            <a:r>
              <a:rPr lang="en-US" sz="2400" dirty="0" smtClean="0"/>
              <a:t>Agencies gaining a better understanding on steps they can take towards improving service delivery to the African immigrant, Asian/Pacific Islander, and Latino communities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28600"/>
            <a:ext cx="8229600" cy="1139825"/>
          </a:xfrm>
        </p:spPr>
        <p:txBody>
          <a:bodyPr>
            <a:normAutofit fontScale="90000"/>
          </a:bodyPr>
          <a:lstStyle/>
          <a:p>
            <a:pPr algn="ctr" eaLnBrk="1" fontAlgn="auto" hangingPunct="1">
              <a:spcAft>
                <a:spcPts val="0"/>
              </a:spcAft>
              <a:defRPr/>
            </a:pPr>
            <a:r>
              <a:rPr lang="en-US" sz="3600" dirty="0" smtClean="0">
                <a:solidFill>
                  <a:schemeClr val="tx2">
                    <a:satMod val="200000"/>
                  </a:schemeClr>
                </a:solidFill>
              </a:rPr>
              <a:t>Theme 1:</a:t>
            </a:r>
            <a:br>
              <a:rPr lang="en-US" sz="3600" dirty="0" smtClean="0">
                <a:solidFill>
                  <a:schemeClr val="tx2">
                    <a:satMod val="200000"/>
                  </a:schemeClr>
                </a:solidFill>
              </a:rPr>
            </a:br>
            <a:r>
              <a:rPr lang="en-US" sz="3600" dirty="0" smtClean="0">
                <a:solidFill>
                  <a:schemeClr val="tx2">
                    <a:satMod val="200000"/>
                  </a:schemeClr>
                </a:solidFill>
              </a:rPr>
              <a:t>Bilingual Staff and Staff Training</a:t>
            </a:r>
          </a:p>
        </p:txBody>
      </p:sp>
      <p:sp>
        <p:nvSpPr>
          <p:cNvPr id="27651" name="Content Placeholder 5"/>
          <p:cNvSpPr>
            <a:spLocks noGrp="1"/>
          </p:cNvSpPr>
          <p:nvPr>
            <p:ph idx="1"/>
          </p:nvPr>
        </p:nvSpPr>
        <p:spPr>
          <a:xfrm>
            <a:off x="609600" y="1784350"/>
            <a:ext cx="8229600" cy="4572000"/>
          </a:xfrm>
        </p:spPr>
        <p:txBody>
          <a:bodyPr/>
          <a:lstStyle/>
          <a:p>
            <a:pPr eaLnBrk="1" hangingPunct="1"/>
            <a:endParaRPr lang="en-US" dirty="0" smtClean="0">
              <a:hlinkClick r:id="rId3" action="ppaction://hlinksldjump"/>
            </a:endParaRPr>
          </a:p>
          <a:p>
            <a:pPr eaLnBrk="1" hangingPunct="1"/>
            <a:r>
              <a:rPr lang="en-US" dirty="0" smtClean="0">
                <a:hlinkClick r:id="rId3" action="ppaction://hlinksldjump"/>
              </a:rPr>
              <a:t>Dr. </a:t>
            </a:r>
            <a:r>
              <a:rPr lang="en-US" dirty="0" err="1" smtClean="0">
                <a:hlinkClick r:id="rId3" action="ppaction://hlinksldjump"/>
              </a:rPr>
              <a:t>Tedla</a:t>
            </a:r>
            <a:r>
              <a:rPr lang="en-US" dirty="0" smtClean="0">
                <a:hlinkClick r:id="rId3" action="ppaction://hlinksldjump"/>
              </a:rPr>
              <a:t> </a:t>
            </a:r>
            <a:r>
              <a:rPr lang="en-US" dirty="0" err="1" smtClean="0">
                <a:hlinkClick r:id="rId3" action="ppaction://hlinksldjump"/>
              </a:rPr>
              <a:t>Giorgis</a:t>
            </a:r>
            <a:r>
              <a:rPr lang="en-US" dirty="0" smtClean="0"/>
              <a:t>, Language Access Coordinator</a:t>
            </a:r>
          </a:p>
          <a:p>
            <a:pPr eaLnBrk="1" hangingPunct="1">
              <a:buFont typeface="Wingdings" pitchFamily="2" charset="2"/>
              <a:buNone/>
            </a:pPr>
            <a:endParaRPr lang="en-US" dirty="0" smtClean="0"/>
          </a:p>
          <a:p>
            <a:pPr eaLnBrk="1" hangingPunct="1"/>
            <a:r>
              <a:rPr lang="en-US" dirty="0" smtClean="0">
                <a:hlinkClick r:id="rId4" action="ppaction://hlinksldjump"/>
              </a:rPr>
              <a:t>Enrique Rivera</a:t>
            </a:r>
            <a:r>
              <a:rPr lang="en-US" dirty="0" smtClean="0"/>
              <a:t>, Language Access Coordinator</a:t>
            </a:r>
          </a:p>
          <a:p>
            <a:pPr eaLnBrk="1" hangingPunct="1"/>
            <a:endParaRPr lang="en-US" dirty="0" smtClean="0"/>
          </a:p>
          <a:p>
            <a:pPr eaLnBrk="1" hangingPunct="1"/>
            <a:r>
              <a:rPr lang="en-US" dirty="0" smtClean="0">
                <a:hlinkClick r:id="rId5" action="ppaction://hlinksldjump"/>
              </a:rPr>
              <a:t>Julian Gonzalez</a:t>
            </a:r>
            <a:r>
              <a:rPr lang="en-US" dirty="0" smtClean="0"/>
              <a:t>, Interpreter</a:t>
            </a:r>
          </a:p>
          <a:p>
            <a:pPr eaLnBrk="1" hangingPunct="1"/>
            <a:endParaRPr lang="en-US" dirty="0" smtClean="0"/>
          </a:p>
          <a:p>
            <a:pPr eaLnBrk="1" hangingPunct="1">
              <a:buFont typeface="Wingdings" pitchFamily="2" charset="2"/>
              <a:buNone/>
            </a:pPr>
            <a:endParaRPr lang="en-US" dirty="0" smtClean="0"/>
          </a:p>
          <a:p>
            <a:pPr eaLnBrk="1" hangingPunct="1"/>
            <a:endParaRPr lang="en-US" dirty="0" smtClean="0"/>
          </a:p>
          <a:p>
            <a:pPr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14400" y="381000"/>
            <a:ext cx="7772400" cy="1143000"/>
          </a:xfrm>
        </p:spPr>
        <p:txBody>
          <a:bodyPr wrap="square" lIns="91440" tIns="45720" rIns="91440" bIns="45720" numCol="1" anchorCtr="0" compatLnSpc="1">
            <a:prstTxWarp prst="textNoShape">
              <a:avLst/>
            </a:prstTxWarp>
            <a:normAutofit fontScale="90000"/>
          </a:bodyPr>
          <a:lstStyle/>
          <a:p>
            <a:pPr algn="ctr" eaLnBrk="1" hangingPunct="1"/>
            <a:r>
              <a:rPr lang="en-US" sz="3600" dirty="0" smtClean="0"/>
              <a:t>Bilingual Staff and Staff Training/Front Desk</a:t>
            </a:r>
            <a:br>
              <a:rPr lang="en-US" sz="3600" dirty="0" smtClean="0"/>
            </a:br>
            <a:endParaRPr lang="en-US" sz="3600" dirty="0" smtClean="0"/>
          </a:p>
        </p:txBody>
      </p:sp>
      <p:sp>
        <p:nvSpPr>
          <p:cNvPr id="5" name="Content Placeholder 4"/>
          <p:cNvSpPr>
            <a:spLocks noGrp="1"/>
          </p:cNvSpPr>
          <p:nvPr>
            <p:ph idx="1"/>
          </p:nvPr>
        </p:nvSpPr>
        <p:spPr>
          <a:xfrm>
            <a:off x="914400" y="1828800"/>
            <a:ext cx="7772400" cy="4572000"/>
          </a:xfrm>
        </p:spPr>
        <p:txBody>
          <a:bodyPr/>
          <a:lstStyle/>
          <a:p>
            <a:pPr>
              <a:buNone/>
            </a:pPr>
            <a:r>
              <a:rPr lang="en-US" i="1" dirty="0" smtClean="0"/>
              <a:t>The front desk is a very, very important piece in order to engage the LEP/NEP population. </a:t>
            </a:r>
          </a:p>
          <a:p>
            <a:pPr>
              <a:buNone/>
            </a:pPr>
            <a:endParaRPr lang="en-US" i="1" dirty="0" smtClean="0"/>
          </a:p>
          <a:p>
            <a:pPr algn="r">
              <a:buNone/>
            </a:pPr>
            <a:r>
              <a:rPr lang="en-US" dirty="0" smtClean="0"/>
              <a:t>Dr. Tedla Giorgis, Language Access Coordinator (Department of Mental Health)</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400" y="512763"/>
            <a:ext cx="7772400" cy="1392237"/>
          </a:xfrm>
        </p:spPr>
        <p:txBody>
          <a:bodyPr>
            <a:normAutofit/>
          </a:bodyPr>
          <a:lstStyle/>
          <a:p>
            <a:pPr algn="ctr" eaLnBrk="1" fontAlgn="auto" hangingPunct="1">
              <a:spcAft>
                <a:spcPts val="0"/>
              </a:spcAft>
              <a:defRPr/>
            </a:pPr>
            <a:r>
              <a:rPr lang="en-US" sz="2600" dirty="0" smtClean="0">
                <a:solidFill>
                  <a:schemeClr val="tx2">
                    <a:satMod val="200000"/>
                  </a:schemeClr>
                </a:solidFill>
              </a:rPr>
              <a:t>Bilingual Staff and Staff Training/Knowing resources, available training</a:t>
            </a:r>
          </a:p>
        </p:txBody>
      </p:sp>
      <p:sp>
        <p:nvSpPr>
          <p:cNvPr id="5" name="Content Placeholder 4"/>
          <p:cNvSpPr>
            <a:spLocks noGrp="1"/>
          </p:cNvSpPr>
          <p:nvPr>
            <p:ph idx="1"/>
          </p:nvPr>
        </p:nvSpPr>
        <p:spPr>
          <a:xfrm>
            <a:off x="685800" y="1752600"/>
            <a:ext cx="7772400" cy="3733800"/>
          </a:xfrm>
        </p:spPr>
        <p:txBody>
          <a:bodyPr>
            <a:normAutofit fontScale="92500" lnSpcReduction="10000"/>
          </a:bodyPr>
          <a:lstStyle/>
          <a:p>
            <a:pPr marL="68580" indent="0">
              <a:buNone/>
            </a:pPr>
            <a:r>
              <a:rPr lang="en-US" sz="2000" i="1" dirty="0" smtClean="0"/>
              <a:t>Part </a:t>
            </a:r>
            <a:r>
              <a:rPr lang="en-US" sz="2000" i="1" dirty="0" smtClean="0"/>
              <a:t>of that also is in training of staff, being able to train and let personnel know that these resources are available and that they can use them and tell them how to use them. And, </a:t>
            </a:r>
            <a:r>
              <a:rPr lang="en-US" sz="2000" i="1" dirty="0" smtClean="0"/>
              <a:t>for </a:t>
            </a:r>
            <a:r>
              <a:rPr lang="en-US" sz="2000" i="1" dirty="0" smtClean="0"/>
              <a:t>them to have that … awareness at all times, that they are able to access these resources …  we’ve had complaints of folks who, you know, who are not properly served at a police district. Simply because the </a:t>
            </a:r>
            <a:r>
              <a:rPr lang="en-US" sz="2000" i="1" dirty="0" smtClean="0"/>
              <a:t>officer, didn’t </a:t>
            </a:r>
            <a:r>
              <a:rPr lang="en-US" sz="2000" i="1" dirty="0" smtClean="0"/>
              <a:t>think of picking up the phone and calling the language line because although the officer had tried to, made several efforts to obtain a bilingual person, speaking, who spoke this person’s language. He wasn’t able to, nobody was able to come to the location. </a:t>
            </a:r>
          </a:p>
          <a:p>
            <a:pPr algn="r">
              <a:buNone/>
            </a:pPr>
            <a:r>
              <a:rPr lang="en-US" dirty="0"/>
              <a:t>	</a:t>
            </a:r>
          </a:p>
          <a:p>
            <a:pPr algn="r">
              <a:buNone/>
            </a:pPr>
            <a:endParaRPr lang="en-US" sz="2000" dirty="0" smtClean="0"/>
          </a:p>
          <a:p>
            <a:pPr algn="r">
              <a:buNone/>
            </a:pPr>
            <a:r>
              <a:rPr lang="en-US" sz="2000" dirty="0" smtClean="0"/>
              <a:t>Enrique Rivera, Language Access Coordinator </a:t>
            </a:r>
            <a:r>
              <a:rPr lang="en-US" dirty="0" smtClean="0"/>
              <a:t>(Metropolitan Police Department)</a:t>
            </a:r>
            <a:endParaRPr lang="en-US" sz="2000" dirty="0" smtClean="0"/>
          </a:p>
          <a:p>
            <a:pPr>
              <a:buNone/>
            </a:pP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14400" y="512763"/>
            <a:ext cx="7772400" cy="1087437"/>
          </a:xfrm>
        </p:spPr>
        <p:txBody>
          <a:bodyPr>
            <a:normAutofit/>
          </a:bodyPr>
          <a:lstStyle/>
          <a:p>
            <a:pPr algn="ctr" eaLnBrk="1" fontAlgn="auto" hangingPunct="1">
              <a:spcAft>
                <a:spcPts val="0"/>
              </a:spcAft>
              <a:defRPr/>
            </a:pPr>
            <a:r>
              <a:rPr lang="en-US" sz="3100" dirty="0" smtClean="0">
                <a:solidFill>
                  <a:schemeClr val="tx2">
                    <a:satMod val="200000"/>
                  </a:schemeClr>
                </a:solidFill>
              </a:rPr>
              <a:t>Bilingual Staff and Staff Training/ Providing Information, Signage</a:t>
            </a:r>
          </a:p>
        </p:txBody>
      </p:sp>
      <p:sp>
        <p:nvSpPr>
          <p:cNvPr id="5" name="Content Placeholder 4"/>
          <p:cNvSpPr>
            <a:spLocks noGrp="1"/>
          </p:cNvSpPr>
          <p:nvPr>
            <p:ph idx="1"/>
          </p:nvPr>
        </p:nvSpPr>
        <p:spPr>
          <a:xfrm>
            <a:off x="914400" y="1784350"/>
            <a:ext cx="7772400" cy="4235450"/>
          </a:xfrm>
        </p:spPr>
        <p:txBody>
          <a:bodyPr/>
          <a:lstStyle/>
          <a:p>
            <a:pPr marL="68580" indent="0">
              <a:buNone/>
            </a:pPr>
            <a:r>
              <a:rPr lang="en-US" sz="2400" i="1" dirty="0" smtClean="0"/>
              <a:t>If there’s nobody on the front desk that’s available to speak to them in their language </a:t>
            </a:r>
            <a:r>
              <a:rPr lang="en-US" sz="2400" i="1" dirty="0" smtClean="0"/>
              <a:t>that </a:t>
            </a:r>
            <a:r>
              <a:rPr lang="en-US" sz="2400" i="1" dirty="0" smtClean="0"/>
              <a:t>also makes it another obstacle for them to feel comfortable. And </a:t>
            </a:r>
            <a:r>
              <a:rPr lang="en-US" sz="2400" i="1" dirty="0" smtClean="0"/>
              <a:t>brochures </a:t>
            </a:r>
            <a:r>
              <a:rPr lang="en-US" sz="2400" i="1" dirty="0" smtClean="0"/>
              <a:t>or information before hand if they were not provided any </a:t>
            </a:r>
            <a:r>
              <a:rPr lang="en-US" sz="2400" i="1" dirty="0" smtClean="0"/>
              <a:t>information </a:t>
            </a:r>
            <a:r>
              <a:rPr lang="en-US" sz="2400" i="1" dirty="0" smtClean="0"/>
              <a:t>in their language also makes a difference to them. Signage you know if there’s no signage in their language, target language that also makes them feel scared or afraid. </a:t>
            </a:r>
          </a:p>
          <a:p>
            <a:pPr>
              <a:buNone/>
            </a:pPr>
            <a:endParaRPr lang="en-US" sz="2400" dirty="0"/>
          </a:p>
          <a:p>
            <a:pPr algn="r">
              <a:buNone/>
            </a:pPr>
            <a:r>
              <a:rPr lang="en-US" sz="2400" dirty="0" smtClean="0"/>
              <a:t>Julian Gonzalez, Interpreter</a:t>
            </a:r>
          </a:p>
          <a:p>
            <a:pPr>
              <a:buNone/>
            </a:pPr>
            <a:endParaRPr lang="en-US" sz="24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04800"/>
            <a:ext cx="8229600" cy="1139825"/>
          </a:xfrm>
        </p:spPr>
        <p:txBody>
          <a:bodyPr>
            <a:normAutofit fontScale="90000"/>
          </a:bodyPr>
          <a:lstStyle/>
          <a:p>
            <a:pPr algn="ctr" eaLnBrk="1" fontAlgn="auto" hangingPunct="1">
              <a:spcAft>
                <a:spcPts val="0"/>
              </a:spcAft>
              <a:defRPr/>
            </a:pPr>
            <a:r>
              <a:rPr lang="en-US" dirty="0" smtClean="0">
                <a:solidFill>
                  <a:schemeClr val="tx2">
                    <a:satMod val="200000"/>
                  </a:schemeClr>
                </a:solidFill>
              </a:rPr>
              <a:t>Theme 2: Interpretations and Translations</a:t>
            </a:r>
          </a:p>
        </p:txBody>
      </p:sp>
      <p:sp>
        <p:nvSpPr>
          <p:cNvPr id="33795" name="Content Placeholder 2"/>
          <p:cNvSpPr>
            <a:spLocks noGrp="1"/>
          </p:cNvSpPr>
          <p:nvPr>
            <p:ph idx="1"/>
          </p:nvPr>
        </p:nvSpPr>
        <p:spPr/>
        <p:txBody>
          <a:bodyPr/>
          <a:lstStyle/>
          <a:p>
            <a:pPr eaLnBrk="1" hangingPunct="1"/>
            <a:r>
              <a:rPr lang="en-US" sz="2400" dirty="0" smtClean="0">
                <a:hlinkClick r:id="rId3" action="ppaction://hlinksldjump"/>
              </a:rPr>
              <a:t>Jennifer Hatton</a:t>
            </a:r>
            <a:r>
              <a:rPr lang="en-US" sz="2400" dirty="0" smtClean="0"/>
              <a:t>, Staff Attorney</a:t>
            </a:r>
          </a:p>
          <a:p>
            <a:pPr eaLnBrk="1" hangingPunct="1"/>
            <a:endParaRPr lang="en-US" sz="2400" dirty="0" smtClean="0"/>
          </a:p>
          <a:p>
            <a:pPr eaLnBrk="1" hangingPunct="1"/>
            <a:r>
              <a:rPr lang="en-US" sz="2400" dirty="0" err="1" smtClean="0">
                <a:hlinkClick r:id="rId4" action="ppaction://hlinksldjump"/>
              </a:rPr>
              <a:t>Tereguebode</a:t>
            </a:r>
            <a:r>
              <a:rPr lang="en-US" sz="2400" dirty="0" smtClean="0">
                <a:hlinkClick r:id="rId4" action="ppaction://hlinksldjump"/>
              </a:rPr>
              <a:t> </a:t>
            </a:r>
            <a:r>
              <a:rPr lang="en-US" sz="2400" dirty="0" err="1" smtClean="0">
                <a:hlinkClick r:id="rId4" action="ppaction://hlinksldjump"/>
              </a:rPr>
              <a:t>Goungou</a:t>
            </a:r>
            <a:r>
              <a:rPr lang="en-US" sz="2400" dirty="0" smtClean="0"/>
              <a:t>, Language Access Coalition</a:t>
            </a:r>
          </a:p>
          <a:p>
            <a:pPr eaLnBrk="1" hangingPunct="1"/>
            <a:endParaRPr lang="en-US" sz="2400" dirty="0" smtClean="0"/>
          </a:p>
          <a:p>
            <a:pPr eaLnBrk="1" hangingPunct="1"/>
            <a:r>
              <a:rPr lang="en-US" sz="2400" dirty="0" smtClean="0">
                <a:hlinkClick r:id="rId5" action="ppaction://hlinksldjump"/>
              </a:rPr>
              <a:t>Amy Vance</a:t>
            </a:r>
            <a:r>
              <a:rPr lang="en-US" sz="2400" dirty="0" smtClean="0"/>
              <a:t>, Language Access Coordinator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14400" y="512763"/>
            <a:ext cx="7772400" cy="1011237"/>
          </a:xfrm>
        </p:spPr>
        <p:txBody>
          <a:bodyPr>
            <a:normAutofit fontScale="90000"/>
          </a:bodyPr>
          <a:lstStyle/>
          <a:p>
            <a:pPr algn="ctr" eaLnBrk="1" fontAlgn="auto" hangingPunct="1">
              <a:spcAft>
                <a:spcPts val="0"/>
              </a:spcAft>
              <a:defRPr/>
            </a:pPr>
            <a:r>
              <a:rPr lang="en-US" dirty="0" smtClean="0">
                <a:solidFill>
                  <a:schemeClr val="tx2">
                    <a:satMod val="200000"/>
                  </a:schemeClr>
                </a:solidFill>
              </a:rPr>
              <a:t>Interpretations and Translations</a:t>
            </a:r>
          </a:p>
        </p:txBody>
      </p:sp>
      <p:sp>
        <p:nvSpPr>
          <p:cNvPr id="5" name="Content Placeholder 4"/>
          <p:cNvSpPr>
            <a:spLocks noGrp="1"/>
          </p:cNvSpPr>
          <p:nvPr>
            <p:ph idx="1"/>
          </p:nvPr>
        </p:nvSpPr>
        <p:spPr/>
        <p:txBody>
          <a:bodyPr/>
          <a:lstStyle/>
          <a:p>
            <a:pPr marL="68580" indent="0">
              <a:buNone/>
            </a:pPr>
            <a:r>
              <a:rPr lang="en-US" sz="1200" i="1" dirty="0" smtClean="0"/>
              <a:t>People not realizing that applications may be available or should be available in their language so if </a:t>
            </a:r>
            <a:r>
              <a:rPr lang="en-US" sz="1200" i="1" dirty="0" smtClean="0"/>
              <a:t> </a:t>
            </a:r>
            <a:r>
              <a:rPr lang="en-US" sz="1200" i="1" dirty="0" smtClean="0"/>
              <a:t>the  fundamental problem is if agencies have it …translated applications and important </a:t>
            </a:r>
            <a:r>
              <a:rPr lang="en-US" sz="1200" i="1" dirty="0" smtClean="0"/>
              <a:t>documents…that’s </a:t>
            </a:r>
            <a:r>
              <a:rPr lang="en-US" sz="1200" i="1" dirty="0" smtClean="0"/>
              <a:t>the threshold issue. We make sure they have all those translations readily available. But they also need to be promptly displayed. I had a client, a Spanish speaker, who had been working with a particular office for nearly 10 years and didn’t know that he was supposed to get </a:t>
            </a:r>
            <a:r>
              <a:rPr lang="en-US" sz="1200" i="1" dirty="0" smtClean="0"/>
              <a:t>an </a:t>
            </a:r>
            <a:r>
              <a:rPr lang="en-US" sz="1200" i="1" dirty="0" smtClean="0"/>
              <a:t>application in Spanish and </a:t>
            </a:r>
            <a:r>
              <a:rPr lang="en-US" sz="1200" i="1" dirty="0" smtClean="0"/>
              <a:t>notices </a:t>
            </a:r>
            <a:r>
              <a:rPr lang="en-US" sz="1200" i="1" dirty="0" smtClean="0"/>
              <a:t>sent to him in Spanish and </a:t>
            </a:r>
            <a:r>
              <a:rPr lang="en-US" sz="1200" i="1" dirty="0" smtClean="0"/>
              <a:t>so </a:t>
            </a:r>
            <a:r>
              <a:rPr lang="en-US" sz="1200" i="1" dirty="0" smtClean="0"/>
              <a:t>it’s really important </a:t>
            </a:r>
            <a:r>
              <a:rPr lang="en-US" sz="1200" i="1" dirty="0" smtClean="0"/>
              <a:t>that </a:t>
            </a:r>
            <a:r>
              <a:rPr lang="en-US" sz="1200" i="1" dirty="0" smtClean="0"/>
              <a:t>information is prominently displayed. </a:t>
            </a:r>
            <a:r>
              <a:rPr lang="en-US" sz="1200" i="1" dirty="0" smtClean="0"/>
              <a:t>often </a:t>
            </a:r>
            <a:r>
              <a:rPr lang="en-US" sz="1200" i="1" dirty="0" smtClean="0"/>
              <a:t>… in </a:t>
            </a:r>
            <a:r>
              <a:rPr lang="en-US" sz="1200" i="1" dirty="0" smtClean="0"/>
              <a:t>that </a:t>
            </a:r>
            <a:r>
              <a:rPr lang="en-US" sz="1200" i="1" dirty="0" smtClean="0"/>
              <a:t>case </a:t>
            </a:r>
            <a:r>
              <a:rPr lang="en-US" sz="1200" i="1" dirty="0" smtClean="0"/>
              <a:t>there is also the … </a:t>
            </a:r>
            <a:r>
              <a:rPr lang="en-US" sz="1200" i="1" dirty="0" smtClean="0"/>
              <a:t>recurring </a:t>
            </a:r>
            <a:r>
              <a:rPr lang="en-US" sz="1200" i="1" dirty="0" smtClean="0"/>
              <a:t>situation of somebody who is trying to recertify for benefits and they </a:t>
            </a:r>
            <a:r>
              <a:rPr lang="en-US" sz="1200" i="1" dirty="0" smtClean="0"/>
              <a:t>may not </a:t>
            </a:r>
            <a:r>
              <a:rPr lang="en-US" sz="1200" i="1" dirty="0" smtClean="0"/>
              <a:t>get the notice in their language. May miss the recertification deadline and then have to start the application process all over again and in the meantime, </a:t>
            </a:r>
            <a:r>
              <a:rPr lang="en-US" sz="1200" i="1" dirty="0" smtClean="0"/>
              <a:t>their </a:t>
            </a:r>
            <a:r>
              <a:rPr lang="en-US" sz="1200" i="1" dirty="0" smtClean="0"/>
              <a:t>benefits whether, again, whether it’s a housing subsidy or food stamps or Medicaid or whatever … </a:t>
            </a:r>
            <a:r>
              <a:rPr lang="en-US" sz="1200" i="1" dirty="0" smtClean="0"/>
              <a:t>they </a:t>
            </a:r>
            <a:r>
              <a:rPr lang="en-US" sz="1200" i="1" dirty="0" smtClean="0"/>
              <a:t>can experience a gap in those benefits from the time that um they were terminated to the time that they reapply and again are approved. </a:t>
            </a:r>
            <a:r>
              <a:rPr lang="en-US" sz="1200" i="1" dirty="0" smtClean="0"/>
              <a:t> In </a:t>
            </a:r>
            <a:r>
              <a:rPr lang="en-US" sz="1200" i="1" dirty="0" smtClean="0"/>
              <a:t>those situations the harm could be relatively small or could be very big. You can imagine a situation in which, </a:t>
            </a:r>
            <a:r>
              <a:rPr lang="en-US" sz="1200" i="1" dirty="0" smtClean="0"/>
              <a:t>somebody’s </a:t>
            </a:r>
            <a:r>
              <a:rPr lang="en-US" sz="1200" i="1" dirty="0" smtClean="0"/>
              <a:t>Medicaid is terminated for failure to recertify or </a:t>
            </a:r>
            <a:r>
              <a:rPr lang="en-US" sz="1200" i="1" dirty="0" smtClean="0"/>
              <a:t>and </a:t>
            </a:r>
            <a:r>
              <a:rPr lang="en-US" sz="1200" i="1" dirty="0" smtClean="0"/>
              <a:t>then it may take them some time to get back into the office to reapply, get approved again and in the meantime may be going to their doctors and racking up all this medical debt. And so, </a:t>
            </a:r>
            <a:r>
              <a:rPr lang="en-US" sz="1200" i="1" dirty="0" smtClean="0"/>
              <a:t>it </a:t>
            </a:r>
            <a:r>
              <a:rPr lang="en-US" sz="1200" i="1" dirty="0" smtClean="0"/>
              <a:t>can really … sort of spiral out of control in that way  </a:t>
            </a:r>
          </a:p>
          <a:p>
            <a:endParaRPr lang="en-US" sz="1200" dirty="0"/>
          </a:p>
        </p:txBody>
      </p:sp>
      <p:sp>
        <p:nvSpPr>
          <p:cNvPr id="34820" name="TextBox 4"/>
          <p:cNvSpPr txBox="1">
            <a:spLocks noChangeArrowheads="1"/>
          </p:cNvSpPr>
          <p:nvPr/>
        </p:nvSpPr>
        <p:spPr bwMode="auto">
          <a:xfrm>
            <a:off x="2286000" y="4724400"/>
            <a:ext cx="6096000" cy="369888"/>
          </a:xfrm>
          <a:prstGeom prst="rect">
            <a:avLst/>
          </a:prstGeom>
          <a:noFill/>
          <a:ln w="9525">
            <a:noFill/>
            <a:miter lim="800000"/>
            <a:headEnd/>
            <a:tailEnd/>
          </a:ln>
        </p:spPr>
        <p:txBody>
          <a:bodyPr>
            <a:spAutoFit/>
          </a:bodyPr>
          <a:lstStyle/>
          <a:p>
            <a:r>
              <a:rPr lang="en-US" dirty="0"/>
              <a:t>Jennifer Hatton, Staff Attorney (Legal Aid Society)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512763"/>
            <a:ext cx="8077200" cy="935037"/>
          </a:xfrm>
        </p:spPr>
        <p:txBody>
          <a:bodyPr>
            <a:normAutofit fontScale="90000"/>
          </a:bodyPr>
          <a:lstStyle/>
          <a:p>
            <a:pPr eaLnBrk="1" fontAlgn="auto" hangingPunct="1">
              <a:spcAft>
                <a:spcPts val="0"/>
              </a:spcAft>
              <a:defRPr/>
            </a:pPr>
            <a:r>
              <a:rPr lang="en-US" dirty="0" smtClean="0">
                <a:solidFill>
                  <a:schemeClr val="tx2">
                    <a:satMod val="200000"/>
                  </a:schemeClr>
                </a:solidFill>
              </a:rPr>
              <a:t>Interpretations and Translations</a:t>
            </a:r>
          </a:p>
        </p:txBody>
      </p:sp>
      <p:sp>
        <p:nvSpPr>
          <p:cNvPr id="5" name="Content Placeholder 4"/>
          <p:cNvSpPr>
            <a:spLocks noGrp="1"/>
          </p:cNvSpPr>
          <p:nvPr>
            <p:ph idx="1"/>
          </p:nvPr>
        </p:nvSpPr>
        <p:spPr/>
        <p:txBody>
          <a:bodyPr/>
          <a:lstStyle/>
          <a:p>
            <a:pPr marL="68580" indent="0">
              <a:buNone/>
            </a:pPr>
            <a:r>
              <a:rPr lang="en-US" sz="1600" i="1" dirty="0" smtClean="0"/>
              <a:t>The best way to serve this population is having this, umm, uh… the translation of the document that uh are very um important that are very useful to them the way they can understand the services that they serve, the agencies are offering.  So, um … the interpretations too is the most important one because when they enter the service the first person they talk to needs to know about what NEP and LEP means and uh how you can interact with these people if  you don’t understand, um you don’t speak their language. So it’s the first thing I want to say is very important to and especially it’s cultural … thing with us. When you come to this country and we feel like we are not much welcome or very welcome to some places. So when you enter the first person you talk to will let you feel comfortable in these services. </a:t>
            </a:r>
          </a:p>
          <a:p>
            <a:endParaRPr lang="en-US" sz="1600" dirty="0"/>
          </a:p>
        </p:txBody>
      </p:sp>
      <p:sp>
        <p:nvSpPr>
          <p:cNvPr id="36868" name="TextBox 3"/>
          <p:cNvSpPr txBox="1">
            <a:spLocks noChangeArrowheads="1"/>
          </p:cNvSpPr>
          <p:nvPr/>
        </p:nvSpPr>
        <p:spPr bwMode="auto">
          <a:xfrm>
            <a:off x="1600200" y="4343400"/>
            <a:ext cx="6934200" cy="369888"/>
          </a:xfrm>
          <a:prstGeom prst="rect">
            <a:avLst/>
          </a:prstGeom>
          <a:noFill/>
          <a:ln w="9525">
            <a:noFill/>
            <a:miter lim="800000"/>
            <a:headEnd/>
            <a:tailEnd/>
          </a:ln>
        </p:spPr>
        <p:txBody>
          <a:bodyPr>
            <a:spAutoFit/>
          </a:bodyPr>
          <a:lstStyle/>
          <a:p>
            <a:pPr algn="r"/>
            <a:r>
              <a:rPr lang="en-US" dirty="0" err="1"/>
              <a:t>Tereguebode</a:t>
            </a:r>
            <a:r>
              <a:rPr lang="en-US" dirty="0"/>
              <a:t> </a:t>
            </a:r>
            <a:r>
              <a:rPr lang="en-US" dirty="0" err="1"/>
              <a:t>Goungou</a:t>
            </a:r>
            <a:r>
              <a:rPr lang="en-US" dirty="0"/>
              <a:t>, Language Access Coalition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512763"/>
            <a:ext cx="8001000" cy="1087437"/>
          </a:xfrm>
        </p:spPr>
        <p:txBody>
          <a:bodyPr>
            <a:normAutofit fontScale="90000"/>
          </a:bodyPr>
          <a:lstStyle/>
          <a:p>
            <a:pPr algn="ctr" eaLnBrk="1" fontAlgn="auto" hangingPunct="1">
              <a:spcAft>
                <a:spcPts val="0"/>
              </a:spcAft>
              <a:defRPr/>
            </a:pPr>
            <a:r>
              <a:rPr lang="en-US" dirty="0" smtClean="0">
                <a:solidFill>
                  <a:schemeClr val="tx2">
                    <a:satMod val="200000"/>
                  </a:schemeClr>
                </a:solidFill>
              </a:rPr>
              <a:t>Interpretations and Translations</a:t>
            </a:r>
          </a:p>
        </p:txBody>
      </p:sp>
      <p:sp>
        <p:nvSpPr>
          <p:cNvPr id="38916" name="TextBox 4"/>
          <p:cNvSpPr txBox="1">
            <a:spLocks noChangeArrowheads="1"/>
          </p:cNvSpPr>
          <p:nvPr/>
        </p:nvSpPr>
        <p:spPr bwMode="auto">
          <a:xfrm>
            <a:off x="1981200" y="3657600"/>
            <a:ext cx="6629400" cy="646331"/>
          </a:xfrm>
          <a:prstGeom prst="rect">
            <a:avLst/>
          </a:prstGeom>
          <a:noFill/>
          <a:ln w="9525">
            <a:noFill/>
            <a:miter lim="800000"/>
            <a:headEnd/>
            <a:tailEnd/>
          </a:ln>
        </p:spPr>
        <p:txBody>
          <a:bodyPr>
            <a:spAutoFit/>
          </a:bodyPr>
          <a:lstStyle/>
          <a:p>
            <a:pPr algn="r"/>
            <a:r>
              <a:rPr lang="en-US" dirty="0"/>
              <a:t>Amy Vance, Language Access Coordinator (</a:t>
            </a:r>
            <a:r>
              <a:rPr lang="en-US" dirty="0" smtClean="0"/>
              <a:t>DC Department of Transportation)</a:t>
            </a:r>
            <a:endParaRPr lang="en-US" dirty="0"/>
          </a:p>
        </p:txBody>
      </p:sp>
      <p:sp>
        <p:nvSpPr>
          <p:cNvPr id="2" name="Content Placeholder 1"/>
          <p:cNvSpPr>
            <a:spLocks noGrp="1"/>
          </p:cNvSpPr>
          <p:nvPr>
            <p:ph idx="1"/>
          </p:nvPr>
        </p:nvSpPr>
        <p:spPr>
          <a:xfrm>
            <a:off x="685800" y="1676400"/>
            <a:ext cx="7772400" cy="3733800"/>
          </a:xfrm>
        </p:spPr>
        <p:txBody>
          <a:bodyPr/>
          <a:lstStyle/>
          <a:p>
            <a:pPr marL="68580" indent="0">
              <a:buNone/>
            </a:pPr>
            <a:r>
              <a:rPr lang="en-US" i="1" dirty="0" smtClean="0"/>
              <a:t>We also spend a lot of time translating meeting notices and project related materials as well as providing interpretation services … and we provide these services based on demographic information but we also base it on requests that come in through the community and the knowledge that our work planners and project managers have of the community.</a:t>
            </a:r>
            <a:endParaRPr lang="en-US" i="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14400" y="512763"/>
            <a:ext cx="7772400" cy="1011237"/>
          </a:xfrm>
        </p:spPr>
        <p:txBody>
          <a:bodyPr>
            <a:normAutofit fontScale="90000"/>
          </a:bodyPr>
          <a:lstStyle/>
          <a:p>
            <a:pPr algn="ctr" eaLnBrk="1" fontAlgn="auto" hangingPunct="1">
              <a:spcAft>
                <a:spcPts val="0"/>
              </a:spcAft>
              <a:defRPr/>
            </a:pPr>
            <a:r>
              <a:rPr lang="en-US" sz="3600" dirty="0" smtClean="0">
                <a:solidFill>
                  <a:schemeClr val="tx2">
                    <a:satMod val="200000"/>
                  </a:schemeClr>
                </a:solidFill>
              </a:rPr>
              <a:t>Theme 3: Signage, “I Speak” Card and Language Line</a:t>
            </a:r>
          </a:p>
        </p:txBody>
      </p:sp>
      <p:sp>
        <p:nvSpPr>
          <p:cNvPr id="39939" name="Content Placeholder 2"/>
          <p:cNvSpPr>
            <a:spLocks noGrp="1"/>
          </p:cNvSpPr>
          <p:nvPr>
            <p:ph idx="1"/>
          </p:nvPr>
        </p:nvSpPr>
        <p:spPr/>
        <p:txBody>
          <a:bodyPr/>
          <a:lstStyle/>
          <a:p>
            <a:pPr eaLnBrk="1" hangingPunct="1"/>
            <a:r>
              <a:rPr lang="en-US" smtClean="0">
                <a:hlinkClick r:id="rId3" action="ppaction://hlinksldjump"/>
              </a:rPr>
              <a:t>Julian Gonzalez</a:t>
            </a:r>
            <a:r>
              <a:rPr lang="en-US" smtClean="0"/>
              <a:t>, Interpreter*</a:t>
            </a:r>
          </a:p>
          <a:p>
            <a:pPr eaLnBrk="1" hangingPunct="1"/>
            <a:endParaRPr lang="en-US" smtClean="0"/>
          </a:p>
          <a:p>
            <a:pPr eaLnBrk="1" hangingPunct="1"/>
            <a:r>
              <a:rPr lang="en-US" smtClean="0">
                <a:hlinkClick r:id="rId4" action="ppaction://hlinksldjump"/>
              </a:rPr>
              <a:t>Jennifer Hatton</a:t>
            </a:r>
            <a:r>
              <a:rPr lang="en-US" smtClean="0"/>
              <a:t>, Language Access Coalition</a:t>
            </a:r>
          </a:p>
          <a:p>
            <a:pPr eaLnBrk="1" hangingPunct="1"/>
            <a:endParaRPr lang="en-US" smtClean="0"/>
          </a:p>
          <a:p>
            <a:pPr eaLnBrk="1" hangingPunct="1"/>
            <a:r>
              <a:rPr lang="en-US" smtClean="0">
                <a:hlinkClick r:id="rId5" action="ppaction://hlinksldjump"/>
              </a:rPr>
              <a:t>Leo Albornoz</a:t>
            </a:r>
            <a:r>
              <a:rPr lang="en-US" smtClean="0"/>
              <a:t>, Language Access Coordinator</a:t>
            </a:r>
          </a:p>
          <a:p>
            <a:pPr eaLnBrk="1" hangingPunct="1"/>
            <a:endParaRPr lang="en-US" smtClean="0"/>
          </a:p>
          <a:p>
            <a:pPr eaLnBrk="1" hangingPunct="1"/>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9600" y="512763"/>
            <a:ext cx="8229600" cy="1011237"/>
          </a:xfrm>
        </p:spPr>
        <p:txBody>
          <a:bodyPr>
            <a:normAutofit fontScale="90000"/>
          </a:bodyPr>
          <a:lstStyle/>
          <a:p>
            <a:pPr algn="ctr" eaLnBrk="1" fontAlgn="auto" hangingPunct="1">
              <a:spcAft>
                <a:spcPts val="0"/>
              </a:spcAft>
              <a:defRPr/>
            </a:pPr>
            <a:r>
              <a:rPr lang="en-US" sz="3600" dirty="0" smtClean="0">
                <a:solidFill>
                  <a:schemeClr val="tx2">
                    <a:satMod val="200000"/>
                  </a:schemeClr>
                </a:solidFill>
              </a:rPr>
              <a:t>Signage, “I Speak” Card and Language Line</a:t>
            </a:r>
          </a:p>
        </p:txBody>
      </p:sp>
      <p:sp>
        <p:nvSpPr>
          <p:cNvPr id="5" name="Content Placeholder 4"/>
          <p:cNvSpPr>
            <a:spLocks noGrp="1"/>
          </p:cNvSpPr>
          <p:nvPr>
            <p:ph idx="1"/>
          </p:nvPr>
        </p:nvSpPr>
        <p:spPr/>
        <p:txBody>
          <a:bodyPr/>
          <a:lstStyle/>
          <a:p>
            <a:pPr marL="68580" indent="0">
              <a:buNone/>
            </a:pPr>
            <a:r>
              <a:rPr lang="en-US" i="1" dirty="0" smtClean="0"/>
              <a:t>Something that’s </a:t>
            </a:r>
            <a:r>
              <a:rPr lang="en-US" i="1" dirty="0" smtClean="0"/>
              <a:t>easy </a:t>
            </a:r>
            <a:r>
              <a:rPr lang="en-US" i="1" dirty="0" smtClean="0"/>
              <a:t>for them to understand in </a:t>
            </a:r>
            <a:r>
              <a:rPr lang="en-US" i="1" dirty="0" smtClean="0"/>
              <a:t>their </a:t>
            </a:r>
            <a:r>
              <a:rPr lang="en-US" i="1" dirty="0" smtClean="0"/>
              <a:t>own way and also that </a:t>
            </a:r>
            <a:r>
              <a:rPr lang="en-US" i="1" dirty="0" smtClean="0"/>
              <a:t>they </a:t>
            </a:r>
            <a:r>
              <a:rPr lang="en-US" i="1" dirty="0" smtClean="0"/>
              <a:t>can take information home if they want to you know to have the information there and they can pick it up and take it home with them </a:t>
            </a:r>
            <a:r>
              <a:rPr lang="en-US" i="1" dirty="0" smtClean="0"/>
              <a:t>to </a:t>
            </a:r>
            <a:r>
              <a:rPr lang="en-US" i="1" dirty="0" smtClean="0"/>
              <a:t>have numbers, contact’s information that they can follow. </a:t>
            </a:r>
          </a:p>
          <a:p>
            <a:endParaRPr lang="en-US" dirty="0"/>
          </a:p>
        </p:txBody>
      </p:sp>
      <p:sp>
        <p:nvSpPr>
          <p:cNvPr id="40964" name="TextBox 4"/>
          <p:cNvSpPr txBox="1">
            <a:spLocks noChangeArrowheads="1"/>
          </p:cNvSpPr>
          <p:nvPr/>
        </p:nvSpPr>
        <p:spPr bwMode="auto">
          <a:xfrm>
            <a:off x="4724400" y="3505200"/>
            <a:ext cx="3429000" cy="369888"/>
          </a:xfrm>
          <a:prstGeom prst="rect">
            <a:avLst/>
          </a:prstGeom>
          <a:noFill/>
          <a:ln w="9525">
            <a:noFill/>
            <a:miter lim="800000"/>
            <a:headEnd/>
            <a:tailEnd/>
          </a:ln>
        </p:spPr>
        <p:txBody>
          <a:bodyPr>
            <a:spAutoFit/>
          </a:bodyPr>
          <a:lstStyle/>
          <a:p>
            <a:pPr algn="ctr"/>
            <a:r>
              <a:rPr lang="en-US" dirty="0"/>
              <a:t>Julian Gonzalez, Interpreter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fontAlgn="auto" hangingPunct="1">
              <a:spcAft>
                <a:spcPts val="0"/>
              </a:spcAft>
              <a:defRPr/>
            </a:pPr>
            <a:r>
              <a:rPr lang="en-US" dirty="0" smtClean="0">
                <a:solidFill>
                  <a:schemeClr val="tx2">
                    <a:satMod val="200000"/>
                  </a:schemeClr>
                </a:solidFill>
              </a:rPr>
              <a:t>What will be covered?</a:t>
            </a:r>
          </a:p>
        </p:txBody>
      </p:sp>
      <p:sp>
        <p:nvSpPr>
          <p:cNvPr id="10243" name="Rectangle 3"/>
          <p:cNvSpPr>
            <a:spLocks noGrp="1" noChangeArrowheads="1"/>
          </p:cNvSpPr>
          <p:nvPr>
            <p:ph idx="1"/>
          </p:nvPr>
        </p:nvSpPr>
        <p:spPr>
          <a:xfrm>
            <a:off x="914400" y="1524000"/>
            <a:ext cx="7772400" cy="4832350"/>
          </a:xfrm>
        </p:spPr>
        <p:txBody>
          <a:bodyPr/>
          <a:lstStyle/>
          <a:p>
            <a:pPr eaLnBrk="1" hangingPunct="1">
              <a:buFont typeface="Wingdings" pitchFamily="2" charset="2"/>
              <a:buNone/>
            </a:pPr>
            <a:endParaRPr lang="en-US" smtClean="0"/>
          </a:p>
          <a:p>
            <a:pPr eaLnBrk="1" hangingPunct="1"/>
            <a:r>
              <a:rPr lang="en-US" smtClean="0"/>
              <a:t> Recap of previous assessments</a:t>
            </a:r>
          </a:p>
          <a:p>
            <a:pPr eaLnBrk="1" hangingPunct="1"/>
            <a:r>
              <a:rPr lang="en-US" smtClean="0"/>
              <a:t>Overview of current reports and research</a:t>
            </a:r>
          </a:p>
          <a:p>
            <a:pPr eaLnBrk="1" hangingPunct="1"/>
            <a:r>
              <a:rPr lang="en-US" smtClean="0"/>
              <a:t>What constitutes an ideal center?</a:t>
            </a:r>
          </a:p>
          <a:p>
            <a:pPr eaLnBrk="1" hangingPunct="1"/>
            <a:r>
              <a:rPr lang="en-US" smtClean="0"/>
              <a:t>Community/coordinators perspectives on front line centers (5 Themes)</a:t>
            </a:r>
          </a:p>
          <a:p>
            <a:pPr eaLnBrk="1" hangingPunct="1"/>
            <a:r>
              <a:rPr lang="en-US" smtClean="0"/>
              <a:t>Next Steps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14400" y="512763"/>
            <a:ext cx="7772400" cy="1011237"/>
          </a:xfrm>
        </p:spPr>
        <p:txBody>
          <a:bodyPr>
            <a:normAutofit fontScale="90000"/>
          </a:bodyPr>
          <a:lstStyle/>
          <a:p>
            <a:pPr algn="ctr" eaLnBrk="1" fontAlgn="auto" hangingPunct="1">
              <a:spcAft>
                <a:spcPts val="0"/>
              </a:spcAft>
              <a:defRPr/>
            </a:pPr>
            <a:r>
              <a:rPr lang="en-US" sz="3600" dirty="0" smtClean="0">
                <a:solidFill>
                  <a:schemeClr val="tx2">
                    <a:satMod val="200000"/>
                  </a:schemeClr>
                </a:solidFill>
              </a:rPr>
              <a:t>Signage, “I Speak” Card and Language Line</a:t>
            </a:r>
          </a:p>
        </p:txBody>
      </p:sp>
      <p:sp>
        <p:nvSpPr>
          <p:cNvPr id="6" name="Content Placeholder 5"/>
          <p:cNvSpPr>
            <a:spLocks noGrp="1"/>
          </p:cNvSpPr>
          <p:nvPr>
            <p:ph idx="1"/>
          </p:nvPr>
        </p:nvSpPr>
        <p:spPr/>
        <p:txBody>
          <a:bodyPr/>
          <a:lstStyle/>
          <a:p>
            <a:pPr marL="68580" indent="0">
              <a:buNone/>
            </a:pPr>
            <a:r>
              <a:rPr lang="en-US" sz="1400" i="1" dirty="0" smtClean="0"/>
              <a:t>One really positive experience is with our clients who we have, first of all, informed them of their language access rights and second equipped them with one of the Office of Human Rights’ I Speak Cards. </a:t>
            </a:r>
            <a:r>
              <a:rPr lang="en-US" sz="1400" i="1" dirty="0" smtClean="0"/>
              <a:t>I </a:t>
            </a:r>
            <a:r>
              <a:rPr lang="en-US" sz="1400" i="1" dirty="0" smtClean="0"/>
              <a:t>mentioned earlier a client of mine who had been working with a particular government agency for nearly ten years completely unaware of the availability of language services until I told him about it. I gave him one of OHR’s I Speak Cards and he immediately started using it, not only at that agency but, everywhere else he went. And </a:t>
            </a:r>
            <a:r>
              <a:rPr lang="en-US" sz="1400" i="1" dirty="0" smtClean="0"/>
              <a:t>he’s </a:t>
            </a:r>
            <a:r>
              <a:rPr lang="en-US" sz="1400" i="1" dirty="0" smtClean="0"/>
              <a:t>been doing that for nearly a year now and I check in with him periodically even though his case is now closed. And he tells me that he’s had many positive experiences at agencies now and anytime that he has presented the I Speak Card he has gotten services that he needed right away. </a:t>
            </a:r>
            <a:r>
              <a:rPr lang="en-US" sz="1400" i="1" dirty="0" smtClean="0"/>
              <a:t>So </a:t>
            </a:r>
            <a:r>
              <a:rPr lang="en-US" sz="1400" i="1" dirty="0" smtClean="0"/>
              <a:t>that has been a really hopeful experience and that’s reinforced our commitment to try and educate our clients and try to get that information in their hands because it’s so easy it’s a helpful reminder to them that they have theses rights and it’s a helpful reminder to the frontline staff at the agencies about what they need to do and </a:t>
            </a:r>
            <a:r>
              <a:rPr lang="en-US" sz="1400" i="1" dirty="0" smtClean="0"/>
              <a:t>how </a:t>
            </a:r>
            <a:r>
              <a:rPr lang="en-US" sz="1400" i="1" dirty="0" smtClean="0"/>
              <a:t>to do it. </a:t>
            </a:r>
          </a:p>
          <a:p>
            <a:endParaRPr lang="en-US" sz="1400" dirty="0"/>
          </a:p>
        </p:txBody>
      </p:sp>
      <p:sp>
        <p:nvSpPr>
          <p:cNvPr id="43012" name="TextBox 3"/>
          <p:cNvSpPr txBox="1">
            <a:spLocks noChangeArrowheads="1"/>
          </p:cNvSpPr>
          <p:nvPr/>
        </p:nvSpPr>
        <p:spPr bwMode="auto">
          <a:xfrm>
            <a:off x="2286000" y="4495800"/>
            <a:ext cx="6172200" cy="646113"/>
          </a:xfrm>
          <a:prstGeom prst="rect">
            <a:avLst/>
          </a:prstGeom>
          <a:noFill/>
          <a:ln w="9525">
            <a:noFill/>
            <a:miter lim="800000"/>
            <a:headEnd/>
            <a:tailEnd/>
          </a:ln>
        </p:spPr>
        <p:txBody>
          <a:bodyPr>
            <a:spAutoFit/>
          </a:bodyPr>
          <a:lstStyle/>
          <a:p>
            <a:pPr algn="r"/>
            <a:r>
              <a:rPr lang="en-US" dirty="0"/>
              <a:t>Jennifer Hatton, Language Access Coalition (Legal Aid Society)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62000" y="512763"/>
            <a:ext cx="7924800" cy="1087437"/>
          </a:xfrm>
        </p:spPr>
        <p:txBody>
          <a:bodyPr/>
          <a:lstStyle/>
          <a:p>
            <a:pPr algn="ctr" eaLnBrk="1" fontAlgn="auto" hangingPunct="1">
              <a:spcAft>
                <a:spcPts val="0"/>
              </a:spcAft>
              <a:defRPr/>
            </a:pPr>
            <a:r>
              <a:rPr lang="en-US" sz="3200" dirty="0" smtClean="0">
                <a:solidFill>
                  <a:schemeClr val="tx2">
                    <a:satMod val="200000"/>
                  </a:schemeClr>
                </a:solidFill>
              </a:rPr>
              <a:t>Signage,</a:t>
            </a:r>
            <a:r>
              <a:rPr lang="en-US" sz="3200" i="1" dirty="0" smtClean="0">
                <a:solidFill>
                  <a:schemeClr val="tx2">
                    <a:satMod val="200000"/>
                  </a:schemeClr>
                </a:solidFill>
              </a:rPr>
              <a:t> I Speak Card,</a:t>
            </a:r>
            <a:r>
              <a:rPr lang="en-US" sz="3200" dirty="0" smtClean="0">
                <a:solidFill>
                  <a:schemeClr val="tx2">
                    <a:satMod val="200000"/>
                  </a:schemeClr>
                </a:solidFill>
              </a:rPr>
              <a:t> and Language Line</a:t>
            </a:r>
          </a:p>
        </p:txBody>
      </p:sp>
      <p:sp>
        <p:nvSpPr>
          <p:cNvPr id="5" name="Content Placeholder 4"/>
          <p:cNvSpPr>
            <a:spLocks noGrp="1"/>
          </p:cNvSpPr>
          <p:nvPr>
            <p:ph idx="1"/>
          </p:nvPr>
        </p:nvSpPr>
        <p:spPr/>
        <p:txBody>
          <a:bodyPr/>
          <a:lstStyle/>
          <a:p>
            <a:pPr marL="68580" indent="0">
              <a:buNone/>
            </a:pPr>
            <a:r>
              <a:rPr lang="en-US" i="1" dirty="0" smtClean="0"/>
              <a:t>It’s just the limitations of bilingual staff we don’t have unfortunately as many other government agencies we don’t have the numbers that we would like to have so we rely heavily on the usage of the language line. </a:t>
            </a:r>
          </a:p>
          <a:p>
            <a:endParaRPr lang="en-US" dirty="0"/>
          </a:p>
        </p:txBody>
      </p:sp>
      <p:sp>
        <p:nvSpPr>
          <p:cNvPr id="45060" name="TextBox 4"/>
          <p:cNvSpPr txBox="1">
            <a:spLocks noChangeArrowheads="1"/>
          </p:cNvSpPr>
          <p:nvPr/>
        </p:nvSpPr>
        <p:spPr bwMode="auto">
          <a:xfrm>
            <a:off x="2362200" y="3200400"/>
            <a:ext cx="6324600" cy="646331"/>
          </a:xfrm>
          <a:prstGeom prst="rect">
            <a:avLst/>
          </a:prstGeom>
          <a:noFill/>
          <a:ln w="9525">
            <a:noFill/>
            <a:miter lim="800000"/>
            <a:headEnd/>
            <a:tailEnd/>
          </a:ln>
        </p:spPr>
        <p:txBody>
          <a:bodyPr>
            <a:spAutoFit/>
          </a:bodyPr>
          <a:lstStyle/>
          <a:p>
            <a:pPr algn="r"/>
            <a:r>
              <a:rPr lang="en-US" dirty="0"/>
              <a:t>Leo </a:t>
            </a:r>
            <a:r>
              <a:rPr lang="en-US" dirty="0" err="1"/>
              <a:t>Albornoz</a:t>
            </a:r>
            <a:r>
              <a:rPr lang="en-US" dirty="0"/>
              <a:t>, Language Access Coordinator (</a:t>
            </a:r>
            <a:r>
              <a:rPr lang="en-US" dirty="0" smtClean="0"/>
              <a:t>Department of Parks and Recreation)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28600"/>
            <a:ext cx="8229600" cy="1371600"/>
          </a:xfrm>
        </p:spPr>
        <p:txBody>
          <a:bodyPr wrap="square" lIns="91440" tIns="45720" rIns="91440" bIns="45720" numCol="1" anchorCtr="0" compatLnSpc="1">
            <a:prstTxWarp prst="textNoShape">
              <a:avLst/>
            </a:prstTxWarp>
            <a:normAutofit fontScale="90000"/>
          </a:bodyPr>
          <a:lstStyle/>
          <a:p>
            <a:pPr algn="ctr" eaLnBrk="1" hangingPunct="1"/>
            <a:r>
              <a:rPr lang="en-US" smtClean="0"/>
              <a:t>Theme 4: Cultural Awareness</a:t>
            </a:r>
            <a:br>
              <a:rPr lang="en-US" smtClean="0"/>
            </a:br>
            <a:r>
              <a:rPr lang="en-US" smtClean="0"/>
              <a:t/>
            </a:r>
            <a:br>
              <a:rPr lang="en-US" smtClean="0"/>
            </a:br>
            <a:endParaRPr lang="en-US" smtClean="0"/>
          </a:p>
        </p:txBody>
      </p:sp>
      <p:sp>
        <p:nvSpPr>
          <p:cNvPr id="46083" name="Content Placeholder 2"/>
          <p:cNvSpPr>
            <a:spLocks noGrp="1"/>
          </p:cNvSpPr>
          <p:nvPr>
            <p:ph idx="1"/>
          </p:nvPr>
        </p:nvSpPr>
        <p:spPr>
          <a:xfrm>
            <a:off x="762000" y="1600200"/>
            <a:ext cx="7848600" cy="4606925"/>
          </a:xfrm>
        </p:spPr>
        <p:txBody>
          <a:bodyPr/>
          <a:lstStyle/>
          <a:p>
            <a:pPr eaLnBrk="1" hangingPunct="1"/>
            <a:r>
              <a:rPr lang="en-US" smtClean="0">
                <a:hlinkClick r:id="rId3" action="ppaction://hlinksldjump"/>
              </a:rPr>
              <a:t>Enrique Torrico</a:t>
            </a:r>
            <a:r>
              <a:rPr lang="en-US" smtClean="0"/>
              <a:t>, Non-profit Organization*</a:t>
            </a:r>
          </a:p>
          <a:p>
            <a:pPr eaLnBrk="1" hangingPunct="1"/>
            <a:endParaRPr lang="en-US" smtClean="0"/>
          </a:p>
          <a:p>
            <a:pPr eaLnBrk="1" hangingPunct="1"/>
            <a:r>
              <a:rPr lang="en-US" smtClean="0">
                <a:hlinkClick r:id="rId4" action="ppaction://hlinksldjump"/>
              </a:rPr>
              <a:t>Tedla Giorgis</a:t>
            </a:r>
            <a:r>
              <a:rPr lang="en-US" smtClean="0"/>
              <a:t>, Language Access Coordinator</a:t>
            </a:r>
          </a:p>
          <a:p>
            <a:pPr eaLnBrk="1" hangingPunct="1"/>
            <a:endParaRPr lang="en-US" smtClean="0"/>
          </a:p>
          <a:p>
            <a:pPr eaLnBrk="1" hangingPunct="1"/>
            <a:r>
              <a:rPr lang="en-US" smtClean="0">
                <a:hlinkClick r:id="rId5" action="ppaction://hlinksldjump"/>
              </a:rPr>
              <a:t>Isabel Van Isschot</a:t>
            </a:r>
            <a:r>
              <a:rPr lang="en-US" smtClean="0"/>
              <a:t>, Non-profit Organization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28600"/>
            <a:ext cx="8229600" cy="1246187"/>
          </a:xfrm>
        </p:spPr>
        <p:txBody>
          <a:bodyPr/>
          <a:lstStyle/>
          <a:p>
            <a:pPr algn="ctr" eaLnBrk="1" fontAlgn="auto" hangingPunct="1">
              <a:spcAft>
                <a:spcPts val="0"/>
              </a:spcAft>
              <a:defRPr/>
            </a:pPr>
            <a:r>
              <a:rPr lang="en-US" dirty="0" smtClean="0">
                <a:solidFill>
                  <a:schemeClr val="tx2">
                    <a:satMod val="200000"/>
                  </a:schemeClr>
                </a:solidFill>
              </a:rPr>
              <a:t>Cultural Awareness</a:t>
            </a:r>
          </a:p>
        </p:txBody>
      </p:sp>
      <p:sp>
        <p:nvSpPr>
          <p:cNvPr id="47107" name="Content Placeholder 2"/>
          <p:cNvSpPr>
            <a:spLocks noGrp="1"/>
          </p:cNvSpPr>
          <p:nvPr>
            <p:ph idx="1"/>
          </p:nvPr>
        </p:nvSpPr>
        <p:spPr/>
        <p:txBody>
          <a:bodyPr/>
          <a:lstStyle/>
          <a:p>
            <a:pPr eaLnBrk="1" hangingPunct="1">
              <a:buFont typeface="Wingdings" pitchFamily="2" charset="2"/>
              <a:buNone/>
            </a:pPr>
            <a:r>
              <a:rPr lang="en-US" smtClean="0"/>
              <a:t> </a:t>
            </a:r>
          </a:p>
        </p:txBody>
      </p:sp>
      <p:sp>
        <p:nvSpPr>
          <p:cNvPr id="47109" name="TextBox 4"/>
          <p:cNvSpPr txBox="1">
            <a:spLocks noChangeArrowheads="1"/>
          </p:cNvSpPr>
          <p:nvPr/>
        </p:nvSpPr>
        <p:spPr bwMode="auto">
          <a:xfrm>
            <a:off x="2057400" y="3352800"/>
            <a:ext cx="6477000" cy="369888"/>
          </a:xfrm>
          <a:prstGeom prst="rect">
            <a:avLst/>
          </a:prstGeom>
          <a:noFill/>
          <a:ln w="9525">
            <a:noFill/>
            <a:miter lim="800000"/>
            <a:headEnd/>
            <a:tailEnd/>
          </a:ln>
        </p:spPr>
        <p:txBody>
          <a:bodyPr>
            <a:spAutoFit/>
          </a:bodyPr>
          <a:lstStyle/>
          <a:p>
            <a:pPr algn="r"/>
            <a:r>
              <a:rPr lang="en-US" dirty="0"/>
              <a:t>Enrique </a:t>
            </a:r>
            <a:r>
              <a:rPr lang="en-US" dirty="0" err="1"/>
              <a:t>Torrico</a:t>
            </a:r>
            <a:r>
              <a:rPr lang="en-US" dirty="0"/>
              <a:t>, Family Institute Director (</a:t>
            </a:r>
            <a:r>
              <a:rPr lang="en-US" dirty="0" err="1"/>
              <a:t>CentroNia</a:t>
            </a:r>
            <a:r>
              <a:rPr lang="en-US" dirty="0"/>
              <a:t>)</a:t>
            </a:r>
          </a:p>
        </p:txBody>
      </p:sp>
      <p:sp>
        <p:nvSpPr>
          <p:cNvPr id="7" name="Rectangle 6"/>
          <p:cNvSpPr/>
          <p:nvPr/>
        </p:nvSpPr>
        <p:spPr>
          <a:xfrm>
            <a:off x="914400" y="1143000"/>
            <a:ext cx="7315200" cy="1754326"/>
          </a:xfrm>
          <a:prstGeom prst="rect">
            <a:avLst/>
          </a:prstGeom>
        </p:spPr>
        <p:txBody>
          <a:bodyPr wrap="square">
            <a:spAutoFit/>
          </a:bodyPr>
          <a:lstStyle/>
          <a:p>
            <a:r>
              <a:rPr lang="en-US" sz="1200" i="1" dirty="0" smtClean="0"/>
              <a:t>I think there is a mix and it has to do to a large extent with two factors. One is whether they speak English or not or a little English or they understand some English. </a:t>
            </a:r>
            <a:r>
              <a:rPr lang="en-US" sz="1200" i="1" dirty="0" smtClean="0"/>
              <a:t>And </a:t>
            </a:r>
            <a:r>
              <a:rPr lang="en-US" sz="1200" i="1" dirty="0" smtClean="0"/>
              <a:t>also to what extent they are culturally savvy. And they know how the system works. </a:t>
            </a:r>
            <a:r>
              <a:rPr lang="en-US" sz="1200" i="1" dirty="0" smtClean="0"/>
              <a:t>That’s </a:t>
            </a:r>
            <a:r>
              <a:rPr lang="en-US" sz="1200" i="1" dirty="0" smtClean="0"/>
              <a:t>on the client’s side. But also on the provider’s side is to what extent they are culturally sensitive and they are aware that people may come with just limited knowledge of how things work. </a:t>
            </a:r>
            <a:r>
              <a:rPr lang="en-US" sz="1200" i="1" dirty="0" smtClean="0"/>
              <a:t>To </a:t>
            </a:r>
            <a:r>
              <a:rPr lang="en-US" sz="1200" i="1" dirty="0" smtClean="0"/>
              <a:t>what extent they are sensitive but also … I would say to some extent even caring. I’ve seen and I’ve heard information enough from one particular office but </a:t>
            </a:r>
            <a:r>
              <a:rPr lang="en-US" sz="1200" i="1" dirty="0" smtClean="0"/>
              <a:t>sometime </a:t>
            </a:r>
            <a:r>
              <a:rPr lang="en-US" sz="1200" i="1" dirty="0" smtClean="0"/>
              <a:t>… the services … just </a:t>
            </a:r>
            <a:r>
              <a:rPr lang="en-US" sz="1200" i="1" dirty="0" smtClean="0"/>
              <a:t> not, I </a:t>
            </a:r>
            <a:r>
              <a:rPr lang="en-US" sz="1200" i="1" dirty="0" smtClean="0"/>
              <a:t>don’t want to say </a:t>
            </a:r>
            <a:r>
              <a:rPr lang="en-US" sz="1200" i="1" dirty="0" smtClean="0"/>
              <a:t>just </a:t>
            </a:r>
            <a:r>
              <a:rPr lang="en-US" sz="1200" i="1" dirty="0" smtClean="0"/>
              <a:t>not sensitive enough like if they wouldn’t care whether they come or not. </a:t>
            </a:r>
            <a:r>
              <a:rPr lang="en-US" sz="1200" i="1" dirty="0" smtClean="0"/>
              <a:t>And </a:t>
            </a:r>
            <a:r>
              <a:rPr lang="en-US" sz="1200" i="1" dirty="0" smtClean="0"/>
              <a:t>I think there is a variety, again. </a:t>
            </a:r>
            <a:endParaRPr lang="en-US" sz="1200" i="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152400"/>
            <a:ext cx="8229600" cy="1295400"/>
          </a:xfrm>
        </p:spPr>
        <p:txBody>
          <a:bodyPr/>
          <a:lstStyle/>
          <a:p>
            <a:pPr algn="ctr" eaLnBrk="1" fontAlgn="auto" hangingPunct="1">
              <a:spcAft>
                <a:spcPts val="0"/>
              </a:spcAft>
              <a:defRPr/>
            </a:pPr>
            <a:r>
              <a:rPr lang="en-US" dirty="0" smtClean="0">
                <a:solidFill>
                  <a:schemeClr val="tx2">
                    <a:satMod val="200000"/>
                  </a:schemeClr>
                </a:solidFill>
              </a:rPr>
              <a:t>Cultural Awareness</a:t>
            </a:r>
          </a:p>
        </p:txBody>
      </p:sp>
      <p:sp>
        <p:nvSpPr>
          <p:cNvPr id="5" name="Content Placeholder 4"/>
          <p:cNvSpPr>
            <a:spLocks noGrp="1"/>
          </p:cNvSpPr>
          <p:nvPr>
            <p:ph idx="1"/>
          </p:nvPr>
        </p:nvSpPr>
        <p:spPr/>
        <p:txBody>
          <a:bodyPr/>
          <a:lstStyle/>
          <a:p>
            <a:pPr marL="68580" indent="0">
              <a:buNone/>
            </a:pPr>
            <a:r>
              <a:rPr lang="en-US" sz="1200" i="1" dirty="0" smtClean="0"/>
              <a:t>Six languages, like Spanish, Amharic, Vietnamese, Chinese, Korean and,  and French. Um, eh, and also the staff is culturally competent. What I mean is, more like, for example, our staff has been trained in terms of therapeutic interventions. How to engage</a:t>
            </a:r>
            <a:r>
              <a:rPr lang="en-US" sz="1200" i="1" dirty="0" smtClean="0"/>
              <a:t>, </a:t>
            </a:r>
            <a:r>
              <a:rPr lang="en-US" sz="1200" i="1" dirty="0" smtClean="0"/>
              <a:t>persons from different cultures, you know for example. You know, if an Ethiopian comes, you know you cannot just draw an intake in, in two hours or in the first intake. It just takes time. It’s just like onion peeling, you know. They are not going to tell you everything, you know, because you are a stranger, that’s not what they are used to. So we take our time, to engage them and take our time, unlike you know maybe … those who have  acculturated here, who’ll just come and tell you everything you need to know right there and then and you’ll go to the next stage immediately. </a:t>
            </a:r>
          </a:p>
          <a:p>
            <a:endParaRPr lang="en-US" sz="1200" dirty="0"/>
          </a:p>
        </p:txBody>
      </p:sp>
      <p:sp>
        <p:nvSpPr>
          <p:cNvPr id="49156" name="TextBox 4"/>
          <p:cNvSpPr txBox="1">
            <a:spLocks noChangeArrowheads="1"/>
          </p:cNvSpPr>
          <p:nvPr/>
        </p:nvSpPr>
        <p:spPr bwMode="auto">
          <a:xfrm>
            <a:off x="2057400" y="3505200"/>
            <a:ext cx="6629400" cy="369888"/>
          </a:xfrm>
          <a:prstGeom prst="rect">
            <a:avLst/>
          </a:prstGeom>
          <a:noFill/>
          <a:ln w="9525">
            <a:noFill/>
            <a:miter lim="800000"/>
            <a:headEnd/>
            <a:tailEnd/>
          </a:ln>
        </p:spPr>
        <p:txBody>
          <a:bodyPr>
            <a:spAutoFit/>
          </a:bodyPr>
          <a:lstStyle/>
          <a:p>
            <a:pPr algn="r"/>
            <a:r>
              <a:rPr lang="en-US" dirty="0"/>
              <a:t>Dr. </a:t>
            </a:r>
            <a:r>
              <a:rPr lang="en-US" dirty="0" err="1"/>
              <a:t>Tedla</a:t>
            </a:r>
            <a:r>
              <a:rPr lang="en-US" dirty="0"/>
              <a:t> </a:t>
            </a:r>
            <a:r>
              <a:rPr lang="en-US" dirty="0" err="1"/>
              <a:t>Giorgis</a:t>
            </a:r>
            <a:r>
              <a:rPr lang="en-US" dirty="0"/>
              <a:t>, Language Access Coordinator (DMH)</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914400" y="512763"/>
            <a:ext cx="7772400" cy="1163637"/>
          </a:xfrm>
        </p:spPr>
        <p:txBody>
          <a:bodyPr/>
          <a:lstStyle/>
          <a:p>
            <a:pPr algn="ctr" eaLnBrk="1" fontAlgn="auto" hangingPunct="1">
              <a:spcAft>
                <a:spcPts val="0"/>
              </a:spcAft>
              <a:defRPr/>
            </a:pPr>
            <a:r>
              <a:rPr lang="en-US" dirty="0" smtClean="0">
                <a:solidFill>
                  <a:schemeClr val="tx2">
                    <a:satMod val="200000"/>
                  </a:schemeClr>
                </a:solidFill>
              </a:rPr>
              <a:t>Cultural Awareness</a:t>
            </a:r>
          </a:p>
        </p:txBody>
      </p:sp>
      <p:sp>
        <p:nvSpPr>
          <p:cNvPr id="5" name="Content Placeholder 4"/>
          <p:cNvSpPr>
            <a:spLocks noGrp="1"/>
          </p:cNvSpPr>
          <p:nvPr>
            <p:ph idx="1"/>
          </p:nvPr>
        </p:nvSpPr>
        <p:spPr/>
        <p:txBody>
          <a:bodyPr/>
          <a:lstStyle/>
          <a:p>
            <a:pPr marL="68580" indent="0">
              <a:buNone/>
            </a:pPr>
            <a:r>
              <a:rPr lang="en-US" sz="1200" i="1" dirty="0" smtClean="0"/>
              <a:t>I wanted to say to … answer to your question that some of … the clients you have interviewed have said that they would prefer, that some of the ….members of the same community that work in DC agencies, sometimes they feel mistreated by </a:t>
            </a:r>
            <a:r>
              <a:rPr lang="en-US" sz="1200" i="1" dirty="0" smtClean="0"/>
              <a:t>them. </a:t>
            </a:r>
            <a:r>
              <a:rPr lang="en-US" sz="1200" i="1" dirty="0" smtClean="0"/>
              <a:t>Well, a good way for the government to … address that problem is uh to make sure that when they </a:t>
            </a:r>
            <a:r>
              <a:rPr lang="en-US" sz="1200" i="1" dirty="0" smtClean="0"/>
              <a:t>hire </a:t>
            </a:r>
            <a:r>
              <a:rPr lang="en-US" sz="1200" i="1" dirty="0" smtClean="0"/>
              <a:t>someone … that they  … they’re, they’re … culturally sensitive to their own community … that and that they go through training and not only culturally competent training that sometimes are not </a:t>
            </a:r>
            <a:r>
              <a:rPr lang="en-US" sz="1200" i="1" dirty="0" smtClean="0"/>
              <a:t>… </a:t>
            </a:r>
            <a:r>
              <a:rPr lang="en-US" sz="1200" i="1" dirty="0" smtClean="0"/>
              <a:t>do not necessarily address these issues. But a training </a:t>
            </a:r>
            <a:r>
              <a:rPr lang="en-US" sz="1200" i="1" dirty="0" smtClean="0"/>
              <a:t>on… </a:t>
            </a:r>
            <a:r>
              <a:rPr lang="en-US" sz="1200" i="1" dirty="0" smtClean="0"/>
              <a:t>prejudice. And how to leave </a:t>
            </a:r>
            <a:r>
              <a:rPr lang="en-US" sz="1200" i="1" dirty="0" smtClean="0"/>
              <a:t>that </a:t>
            </a:r>
            <a:r>
              <a:rPr lang="en-US" sz="1200" i="1" dirty="0" smtClean="0"/>
              <a:t>… how to provide a professional … service without ….mixing your own prejudices in, I don’t know </a:t>
            </a:r>
            <a:r>
              <a:rPr lang="en-US" sz="1200" i="1" dirty="0" smtClean="0"/>
              <a:t>, </a:t>
            </a:r>
            <a:r>
              <a:rPr lang="en-US" sz="1200" i="1" dirty="0" smtClean="0"/>
              <a:t>I don’t think that’s possible but training, it’s important. Training and having the right people. And that if you can catch that during the interview process … that would be a good thing. </a:t>
            </a:r>
          </a:p>
          <a:p>
            <a:endParaRPr lang="en-US" sz="1200" dirty="0"/>
          </a:p>
        </p:txBody>
      </p:sp>
      <p:sp>
        <p:nvSpPr>
          <p:cNvPr id="51203" name="TextBox 3"/>
          <p:cNvSpPr txBox="1">
            <a:spLocks noChangeArrowheads="1"/>
          </p:cNvSpPr>
          <p:nvPr/>
        </p:nvSpPr>
        <p:spPr bwMode="auto">
          <a:xfrm>
            <a:off x="1066800" y="3733800"/>
            <a:ext cx="7848600" cy="369888"/>
          </a:xfrm>
          <a:prstGeom prst="rect">
            <a:avLst/>
          </a:prstGeom>
          <a:noFill/>
          <a:ln w="9525">
            <a:noFill/>
            <a:miter lim="800000"/>
            <a:headEnd/>
            <a:tailEnd/>
          </a:ln>
        </p:spPr>
        <p:txBody>
          <a:bodyPr>
            <a:spAutoFit/>
          </a:bodyPr>
          <a:lstStyle/>
          <a:p>
            <a:pPr algn="r"/>
            <a:r>
              <a:rPr lang="en-US" dirty="0"/>
              <a:t>Isabel Van </a:t>
            </a:r>
            <a:r>
              <a:rPr lang="en-US" dirty="0" err="1"/>
              <a:t>Isschot</a:t>
            </a:r>
            <a:r>
              <a:rPr lang="en-US" dirty="0"/>
              <a:t>, Interpreter Services (La </a:t>
            </a:r>
            <a:r>
              <a:rPr lang="en-US" dirty="0" err="1"/>
              <a:t>Clínica</a:t>
            </a:r>
            <a:r>
              <a:rPr lang="en-US" dirty="0"/>
              <a:t> del Pueblo)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eaLnBrk="1" fontAlgn="auto" hangingPunct="1">
              <a:spcAft>
                <a:spcPts val="0"/>
              </a:spcAft>
              <a:defRPr/>
            </a:pPr>
            <a:r>
              <a:rPr lang="en-US" dirty="0" smtClean="0">
                <a:solidFill>
                  <a:schemeClr val="tx2">
                    <a:satMod val="200000"/>
                  </a:schemeClr>
                </a:solidFill>
              </a:rPr>
              <a:t>Additional Ideas</a:t>
            </a:r>
          </a:p>
        </p:txBody>
      </p:sp>
      <p:sp>
        <p:nvSpPr>
          <p:cNvPr id="52227" name="Rectangle 3"/>
          <p:cNvSpPr>
            <a:spLocks noGrp="1" noChangeArrowheads="1"/>
          </p:cNvSpPr>
          <p:nvPr>
            <p:ph idx="1"/>
          </p:nvPr>
        </p:nvSpPr>
        <p:spPr/>
        <p:txBody>
          <a:bodyPr>
            <a:normAutofit/>
          </a:bodyPr>
          <a:lstStyle/>
          <a:p>
            <a:pPr eaLnBrk="1" hangingPunct="1"/>
            <a:endParaRPr lang="en-US" sz="2800" dirty="0" smtClean="0"/>
          </a:p>
          <a:p>
            <a:pPr eaLnBrk="1" hangingPunct="1"/>
            <a:r>
              <a:rPr lang="en-US" sz="2800" dirty="0" smtClean="0"/>
              <a:t>Individual Meetings at Centers—Helping to navigate the system</a:t>
            </a:r>
          </a:p>
          <a:p>
            <a:pPr eaLnBrk="1" hangingPunct="1"/>
            <a:r>
              <a:rPr lang="en-US" sz="2800" dirty="0" smtClean="0"/>
              <a:t>Translation use as support of face-to-face interaction</a:t>
            </a:r>
          </a:p>
          <a:p>
            <a:pPr eaLnBrk="1" hangingPunct="1"/>
            <a:r>
              <a:rPr lang="en-US" sz="2800" dirty="0" smtClean="0"/>
              <a:t>Identifying target populations (who is there, and who should be there)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914400" y="512763"/>
            <a:ext cx="7772400" cy="1239837"/>
          </a:xfrm>
        </p:spPr>
        <p:txBody>
          <a:bodyPr/>
          <a:lstStyle/>
          <a:p>
            <a:pPr algn="ctr" eaLnBrk="1" fontAlgn="auto" hangingPunct="1">
              <a:spcAft>
                <a:spcPts val="0"/>
              </a:spcAft>
              <a:defRPr/>
            </a:pPr>
            <a:r>
              <a:rPr lang="en-US" dirty="0" smtClean="0">
                <a:solidFill>
                  <a:schemeClr val="tx2">
                    <a:satMod val="200000"/>
                  </a:schemeClr>
                </a:solidFill>
              </a:rPr>
              <a:t>Suggestions from the Community</a:t>
            </a:r>
          </a:p>
        </p:txBody>
      </p:sp>
      <p:sp>
        <p:nvSpPr>
          <p:cNvPr id="53251" name="Content Placeholder 2"/>
          <p:cNvSpPr>
            <a:spLocks noGrp="1"/>
          </p:cNvSpPr>
          <p:nvPr>
            <p:ph idx="1"/>
          </p:nvPr>
        </p:nvSpPr>
        <p:spPr/>
        <p:txBody>
          <a:bodyPr/>
          <a:lstStyle/>
          <a:p>
            <a:pPr eaLnBrk="1" hangingPunct="1"/>
            <a:r>
              <a:rPr lang="en-US" dirty="0" smtClean="0">
                <a:hlinkClick r:id="rId3" action="ppaction://hlinksldjump"/>
              </a:rPr>
              <a:t>Michael </a:t>
            </a:r>
            <a:r>
              <a:rPr lang="en-US" dirty="0" err="1" smtClean="0">
                <a:hlinkClick r:id="rId3" action="ppaction://hlinksldjump"/>
              </a:rPr>
              <a:t>Dalious</a:t>
            </a:r>
            <a:r>
              <a:rPr lang="en-US" dirty="0" smtClean="0"/>
              <a:t>, Non-profit Organization</a:t>
            </a:r>
          </a:p>
          <a:p>
            <a:pPr eaLnBrk="1" hangingPunct="1"/>
            <a:endParaRPr lang="en-US" dirty="0" smtClean="0"/>
          </a:p>
          <a:p>
            <a:pPr eaLnBrk="1" hangingPunct="1"/>
            <a:r>
              <a:rPr lang="en-US" dirty="0" smtClean="0">
                <a:hlinkClick r:id="rId4" action="ppaction://hlinksldjump"/>
              </a:rPr>
              <a:t>Isabel Van </a:t>
            </a:r>
            <a:r>
              <a:rPr lang="en-US" dirty="0" err="1" smtClean="0">
                <a:hlinkClick r:id="rId4" action="ppaction://hlinksldjump"/>
              </a:rPr>
              <a:t>Isschot</a:t>
            </a:r>
            <a:r>
              <a:rPr lang="en-US" dirty="0" smtClean="0"/>
              <a:t>, Non-profit Organization</a:t>
            </a:r>
          </a:p>
          <a:p>
            <a:pPr eaLnBrk="1" hangingPunct="1"/>
            <a:endParaRPr lang="en-US" dirty="0" smtClean="0"/>
          </a:p>
          <a:p>
            <a:pPr eaLnBrk="1" hangingPunct="1"/>
            <a:r>
              <a:rPr lang="en-US" dirty="0" smtClean="0">
                <a:hlinkClick r:id="rId5" action="ppaction://hlinksldjump"/>
              </a:rPr>
              <a:t>Amy Vance</a:t>
            </a:r>
            <a:r>
              <a:rPr lang="en-US" dirty="0" smtClean="0"/>
              <a:t>, Language Access Coordinator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914400" y="512763"/>
            <a:ext cx="7772400" cy="1163637"/>
          </a:xfrm>
        </p:spPr>
        <p:txBody>
          <a:bodyPr>
            <a:normAutofit fontScale="90000"/>
          </a:bodyPr>
          <a:lstStyle/>
          <a:p>
            <a:pPr algn="ctr" eaLnBrk="1" fontAlgn="auto" hangingPunct="1">
              <a:spcAft>
                <a:spcPts val="0"/>
              </a:spcAft>
              <a:defRPr/>
            </a:pPr>
            <a:r>
              <a:rPr lang="en-US" dirty="0" smtClean="0">
                <a:solidFill>
                  <a:schemeClr val="tx2">
                    <a:satMod val="200000"/>
                  </a:schemeClr>
                </a:solidFill>
              </a:rPr>
              <a:t>Suggestions from the Community</a:t>
            </a:r>
          </a:p>
        </p:txBody>
      </p:sp>
      <p:sp>
        <p:nvSpPr>
          <p:cNvPr id="6" name="Content Placeholder 5"/>
          <p:cNvSpPr>
            <a:spLocks noGrp="1"/>
          </p:cNvSpPr>
          <p:nvPr>
            <p:ph idx="1"/>
          </p:nvPr>
        </p:nvSpPr>
        <p:spPr/>
        <p:txBody>
          <a:bodyPr/>
          <a:lstStyle/>
          <a:p>
            <a:pPr marL="68580" indent="0">
              <a:buNone/>
            </a:pPr>
            <a:r>
              <a:rPr lang="en-US" sz="1200" i="1" dirty="0" smtClean="0"/>
              <a:t>Another important aspect of those events is that when the participants arrive uh to make them feel more comfortable it helps to have an order to the services. We had Kathy Ramirez was there last Saturday and she was taking folks and she was helping them through each station. I think one of the problems with limited proficiency is that you come to an event and you’re not quite sure where to start and once you’ve started you’re not quite sure where to go next. And I think one of the things we can do is kind of help folks understand maybe a flow to the event and kind of show them that you really want to take advantage of all these services. You can start here and go here and here and here and end over there. I think that helps folks go through kind of every stage. If you let them come and maybe they’ll pick up one or two things that looks appealing to them and miss a lot of information. So one of the things that I think we’ve been doing a better job with more recently is to kind of have it be a little more explicit how folks can go through an event and kind of partake in everything. And it makes it easier if the uh person who has just kind of established a rapport with someone in the event says to that person at the end of their visit, “Why don’t you go next door and the department of so and so is here providing this information.” If we can just make little referrals or little introductions it makes everyone a little more comfortable. </a:t>
            </a:r>
          </a:p>
          <a:p>
            <a:endParaRPr lang="en-US" sz="1200" dirty="0"/>
          </a:p>
        </p:txBody>
      </p:sp>
      <p:sp>
        <p:nvSpPr>
          <p:cNvPr id="54276" name="TextBox 3"/>
          <p:cNvSpPr txBox="1">
            <a:spLocks noChangeArrowheads="1"/>
          </p:cNvSpPr>
          <p:nvPr/>
        </p:nvSpPr>
        <p:spPr bwMode="auto">
          <a:xfrm>
            <a:off x="1219200" y="4495800"/>
            <a:ext cx="7772400" cy="369888"/>
          </a:xfrm>
          <a:prstGeom prst="rect">
            <a:avLst/>
          </a:prstGeom>
          <a:noFill/>
          <a:ln w="9525">
            <a:noFill/>
            <a:miter lim="800000"/>
            <a:headEnd/>
            <a:tailEnd/>
          </a:ln>
        </p:spPr>
        <p:txBody>
          <a:bodyPr>
            <a:spAutoFit/>
          </a:bodyPr>
          <a:lstStyle/>
          <a:p>
            <a:pPr algn="r"/>
            <a:r>
              <a:rPr lang="en-US" dirty="0"/>
              <a:t>Michael </a:t>
            </a:r>
            <a:r>
              <a:rPr lang="en-US" dirty="0" err="1"/>
              <a:t>Dalious</a:t>
            </a:r>
            <a:r>
              <a:rPr lang="en-US" dirty="0"/>
              <a:t>, Health Fair Coordinator (La </a:t>
            </a:r>
            <a:r>
              <a:rPr lang="en-US" dirty="0" err="1"/>
              <a:t>Clínica</a:t>
            </a:r>
            <a:r>
              <a:rPr lang="en-US" dirty="0"/>
              <a:t> del Pueblo)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838200" y="228600"/>
            <a:ext cx="7848600" cy="1295400"/>
          </a:xfrm>
        </p:spPr>
        <p:txBody>
          <a:bodyPr/>
          <a:lstStyle/>
          <a:p>
            <a:pPr algn="ctr" eaLnBrk="1" fontAlgn="auto" hangingPunct="1">
              <a:spcAft>
                <a:spcPts val="0"/>
              </a:spcAft>
              <a:defRPr/>
            </a:pPr>
            <a:r>
              <a:rPr lang="en-US" dirty="0" smtClean="0">
                <a:solidFill>
                  <a:schemeClr val="tx2">
                    <a:satMod val="200000"/>
                  </a:schemeClr>
                </a:solidFill>
              </a:rPr>
              <a:t>Suggestions from the Community</a:t>
            </a:r>
          </a:p>
        </p:txBody>
      </p:sp>
      <p:sp>
        <p:nvSpPr>
          <p:cNvPr id="5" name="Content Placeholder 4"/>
          <p:cNvSpPr>
            <a:spLocks noGrp="1"/>
          </p:cNvSpPr>
          <p:nvPr>
            <p:ph idx="1"/>
          </p:nvPr>
        </p:nvSpPr>
        <p:spPr/>
        <p:txBody>
          <a:bodyPr/>
          <a:lstStyle/>
          <a:p>
            <a:pPr marL="68580" indent="0">
              <a:buNone/>
            </a:pPr>
            <a:r>
              <a:rPr lang="en-US" sz="1400" i="1" dirty="0" smtClean="0"/>
              <a:t>Our patients, </a:t>
            </a:r>
            <a:r>
              <a:rPr lang="en-US" sz="1400" i="1" dirty="0" smtClean="0"/>
              <a:t>…. </a:t>
            </a:r>
            <a:r>
              <a:rPr lang="en-US" sz="1400" i="1" dirty="0" smtClean="0"/>
              <a:t>many of them are not only limited English but they have limitations in their own language. Many of them are … do not know how to read and write in Spanish so</a:t>
            </a:r>
            <a:r>
              <a:rPr lang="en-US" sz="1400" i="1" dirty="0" smtClean="0"/>
              <a:t>, </a:t>
            </a:r>
            <a:r>
              <a:rPr lang="en-US" sz="1400" i="1" dirty="0" smtClean="0"/>
              <a:t>its</a:t>
            </a:r>
            <a:r>
              <a:rPr lang="en-US" sz="1400" i="1" dirty="0" smtClean="0"/>
              <a:t>, </a:t>
            </a:r>
            <a:r>
              <a:rPr lang="en-US" sz="1400" i="1" dirty="0" smtClean="0"/>
              <a:t>it’s important to have information in writing because they may have family members that help read them. As that </a:t>
            </a:r>
            <a:r>
              <a:rPr lang="en-US" sz="1400" i="1" dirty="0" smtClean="0"/>
              <a:t>…to </a:t>
            </a:r>
            <a:r>
              <a:rPr lang="en-US" sz="1400" i="1" dirty="0" smtClean="0"/>
              <a:t>reinforce the information you are providing to them</a:t>
            </a:r>
            <a:r>
              <a:rPr lang="en-US" sz="1400" i="1" dirty="0" smtClean="0"/>
              <a:t>., </a:t>
            </a:r>
            <a:r>
              <a:rPr lang="en-US" sz="1400" i="1" dirty="0" smtClean="0"/>
              <a:t>but especially you can find out if there is a family member who can help … read them </a:t>
            </a:r>
            <a:r>
              <a:rPr lang="en-US" sz="1400" i="1" dirty="0" smtClean="0"/>
              <a:t>or…for </a:t>
            </a:r>
            <a:r>
              <a:rPr lang="en-US" sz="1400" i="1" dirty="0" smtClean="0"/>
              <a:t>example, what Michael was saying about the oral information…it’s really key, </a:t>
            </a:r>
            <a:r>
              <a:rPr lang="en-US" sz="1400" i="1" dirty="0" smtClean="0"/>
              <a:t>… </a:t>
            </a:r>
            <a:r>
              <a:rPr lang="en-US" sz="1400" i="1" dirty="0" smtClean="0"/>
              <a:t>for the community we serve. It’s very important to give that information orally … in the language the patient can or the client can understand.</a:t>
            </a:r>
          </a:p>
          <a:p>
            <a:endParaRPr lang="en-US" sz="1400" dirty="0"/>
          </a:p>
        </p:txBody>
      </p:sp>
      <p:sp>
        <p:nvSpPr>
          <p:cNvPr id="56323" name="TextBox 3"/>
          <p:cNvSpPr txBox="1">
            <a:spLocks noChangeArrowheads="1"/>
          </p:cNvSpPr>
          <p:nvPr/>
        </p:nvSpPr>
        <p:spPr bwMode="auto">
          <a:xfrm>
            <a:off x="1058333" y="3810000"/>
            <a:ext cx="8077200" cy="369888"/>
          </a:xfrm>
          <a:prstGeom prst="rect">
            <a:avLst/>
          </a:prstGeom>
          <a:noFill/>
          <a:ln w="9525">
            <a:noFill/>
            <a:miter lim="800000"/>
            <a:headEnd/>
            <a:tailEnd/>
          </a:ln>
        </p:spPr>
        <p:txBody>
          <a:bodyPr>
            <a:spAutoFit/>
          </a:bodyPr>
          <a:lstStyle/>
          <a:p>
            <a:pPr algn="r"/>
            <a:r>
              <a:rPr lang="en-US" dirty="0"/>
              <a:t>Isabel Van </a:t>
            </a:r>
            <a:r>
              <a:rPr lang="en-US" dirty="0" err="1"/>
              <a:t>Isschot</a:t>
            </a:r>
            <a:r>
              <a:rPr lang="en-US" dirty="0"/>
              <a:t>, Interpreter Services (La </a:t>
            </a:r>
            <a:r>
              <a:rPr lang="en-US" dirty="0" err="1"/>
              <a:t>Clínica</a:t>
            </a:r>
            <a:r>
              <a:rPr lang="en-US" dirty="0"/>
              <a:t> del Pueblo)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09600" y="4800600"/>
            <a:ext cx="8077200" cy="1517904"/>
          </a:xfrm>
        </p:spPr>
        <p:txBody>
          <a:bodyPr>
            <a:normAutofit fontScale="90000"/>
          </a:bodyPr>
          <a:lstStyle/>
          <a:p>
            <a:pPr eaLnBrk="1" fontAlgn="auto" hangingPunct="1">
              <a:spcAft>
                <a:spcPts val="0"/>
              </a:spcAft>
              <a:defRPr/>
            </a:pPr>
            <a:r>
              <a:rPr lang="en-US" dirty="0" smtClean="0"/>
              <a:t>Recap of Previous Assessments</a:t>
            </a:r>
            <a:br>
              <a:rPr lang="en-US" dirty="0" smtClean="0"/>
            </a:br>
            <a:r>
              <a:rPr lang="en-US" dirty="0" smtClean="0">
                <a:solidFill>
                  <a:schemeClr val="tx2">
                    <a:satMod val="200000"/>
                  </a:schemeClr>
                </a:solidFill>
              </a:rPr>
              <a:t/>
            </a:r>
            <a:br>
              <a:rPr lang="en-US" dirty="0" smtClean="0">
                <a:solidFill>
                  <a:schemeClr val="tx2">
                    <a:satMod val="200000"/>
                  </a:schemeClr>
                </a:solidFill>
              </a:rPr>
            </a:br>
            <a:endParaRPr lang="en-US" dirty="0" smtClean="0">
              <a:solidFill>
                <a:schemeClr val="tx2">
                  <a:satMod val="20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914400" y="512763"/>
            <a:ext cx="7772400" cy="1163637"/>
          </a:xfrm>
        </p:spPr>
        <p:txBody>
          <a:bodyPr/>
          <a:lstStyle/>
          <a:p>
            <a:pPr algn="ctr" eaLnBrk="1" fontAlgn="auto" hangingPunct="1">
              <a:spcAft>
                <a:spcPts val="0"/>
              </a:spcAft>
              <a:defRPr/>
            </a:pPr>
            <a:r>
              <a:rPr lang="en-US" dirty="0" smtClean="0">
                <a:solidFill>
                  <a:schemeClr val="tx2">
                    <a:satMod val="200000"/>
                  </a:schemeClr>
                </a:solidFill>
              </a:rPr>
              <a:t>Suggestions from an agency</a:t>
            </a:r>
          </a:p>
        </p:txBody>
      </p:sp>
      <p:sp>
        <p:nvSpPr>
          <p:cNvPr id="58372" name="TextBox 4"/>
          <p:cNvSpPr txBox="1">
            <a:spLocks noChangeArrowheads="1"/>
          </p:cNvSpPr>
          <p:nvPr/>
        </p:nvSpPr>
        <p:spPr bwMode="auto">
          <a:xfrm>
            <a:off x="2133600" y="5181600"/>
            <a:ext cx="6553200" cy="369888"/>
          </a:xfrm>
          <a:prstGeom prst="rect">
            <a:avLst/>
          </a:prstGeom>
          <a:noFill/>
          <a:ln w="9525">
            <a:noFill/>
            <a:miter lim="800000"/>
            <a:headEnd/>
            <a:tailEnd/>
          </a:ln>
        </p:spPr>
        <p:txBody>
          <a:bodyPr>
            <a:spAutoFit/>
          </a:bodyPr>
          <a:lstStyle/>
          <a:p>
            <a:pPr algn="ctr"/>
            <a:r>
              <a:rPr lang="en-US" dirty="0"/>
              <a:t>Amy Vance, Language Access Coordinator (DDOT)</a:t>
            </a:r>
          </a:p>
        </p:txBody>
      </p:sp>
      <p:sp>
        <p:nvSpPr>
          <p:cNvPr id="2" name="Content Placeholder 1"/>
          <p:cNvSpPr>
            <a:spLocks noGrp="1"/>
          </p:cNvSpPr>
          <p:nvPr>
            <p:ph idx="1"/>
          </p:nvPr>
        </p:nvSpPr>
        <p:spPr/>
        <p:txBody>
          <a:bodyPr>
            <a:normAutofit/>
          </a:bodyPr>
          <a:lstStyle/>
          <a:p>
            <a:pPr marL="68580" indent="0">
              <a:buNone/>
            </a:pPr>
            <a:r>
              <a:rPr lang="en-US" i="1" dirty="0" smtClean="0"/>
              <a:t>We have these forms, actually it’s a civil rights compliance form, that anytime we hold or attend a meeting the project manager has to fill out this form … and it includes questions: how many LEP/NEP individuals attended the event; how many ‘I Speak’ cards did you distribute, how many ‘I Speak’ cards did you collect, how many clients did you come in contact with.  So we track that for every meeting or event and this is the first year we are doing it and that is particularly helpful because not only can it help us plan for our language access program but it also shows us areas that we are falling short in.  If we held a meeting in we know there is a large Spanish speaking population and know Spanish speakers showed up we need to do something differently, so that has been very helpful in that regard.</a:t>
            </a:r>
            <a:r>
              <a:rPr lang="en-US"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09600" y="4343400"/>
            <a:ext cx="8077200" cy="1975104"/>
          </a:xfrm>
        </p:spPr>
        <p:txBody>
          <a:bodyPr/>
          <a:lstStyle/>
          <a:p>
            <a:pPr eaLnBrk="1" fontAlgn="auto" hangingPunct="1">
              <a:spcAft>
                <a:spcPts val="0"/>
              </a:spcAft>
              <a:defRPr/>
            </a:pPr>
            <a:r>
              <a:rPr lang="en-US" dirty="0" smtClean="0"/>
              <a:t>Next steps</a:t>
            </a:r>
            <a:br>
              <a:rPr lang="en-US" dirty="0" smtClean="0"/>
            </a:br>
            <a:r>
              <a:rPr lang="en-US" dirty="0" smtClean="0">
                <a:solidFill>
                  <a:schemeClr val="tx2">
                    <a:satMod val="200000"/>
                  </a:schemeClr>
                </a:solidFill>
              </a:rPr>
              <a:t/>
            </a:r>
            <a:br>
              <a:rPr lang="en-US" dirty="0" smtClean="0">
                <a:solidFill>
                  <a:schemeClr val="tx2">
                    <a:satMod val="200000"/>
                  </a:schemeClr>
                </a:solidFill>
              </a:rPr>
            </a:br>
            <a:endParaRPr lang="en-US" dirty="0" smtClean="0">
              <a:solidFill>
                <a:schemeClr val="tx2">
                  <a:satMod val="20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t>Next Steps</a:t>
            </a:r>
            <a:endParaRPr lang="en-US" dirty="0"/>
          </a:p>
        </p:txBody>
      </p:sp>
      <p:pic>
        <p:nvPicPr>
          <p:cNvPr id="60419" name="Content Placeholder 4" descr="Best Practices Suggestions One page Image.jpg"/>
          <p:cNvPicPr>
            <a:picLocks noGrp="1" noChangeAspect="1"/>
          </p:cNvPicPr>
          <p:nvPr>
            <p:ph sz="quarter" idx="13"/>
          </p:nvPr>
        </p:nvPicPr>
        <p:blipFill>
          <a:blip r:embed="rId3"/>
          <a:srcRect/>
          <a:stretch>
            <a:fillRect/>
          </a:stretch>
        </p:blipFill>
        <p:spPr>
          <a:xfrm>
            <a:off x="914400" y="1600200"/>
            <a:ext cx="3151188" cy="4762500"/>
          </a:xfrm>
        </p:spPr>
      </p:pic>
      <p:pic>
        <p:nvPicPr>
          <p:cNvPr id="60420" name="Content Placeholder 7" descr="Library Welcome Sign MD.JPG"/>
          <p:cNvPicPr>
            <a:picLocks noGrp="1" noChangeAspect="1"/>
          </p:cNvPicPr>
          <p:nvPr>
            <p:ph sz="quarter" idx="14"/>
          </p:nvPr>
        </p:nvPicPr>
        <p:blipFill>
          <a:blip r:embed="rId4"/>
          <a:srcRect/>
          <a:stretch>
            <a:fillRect/>
          </a:stretch>
        </p:blipFill>
        <p:spPr>
          <a:xfrm>
            <a:off x="5029200" y="1676400"/>
            <a:ext cx="3284538" cy="46482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ctrTitle"/>
          </p:nvPr>
        </p:nvSpPr>
        <p:spPr>
          <a:xfrm>
            <a:off x="3200400" y="381000"/>
            <a:ext cx="5257800" cy="1524000"/>
          </a:xfrm>
        </p:spPr>
        <p:txBody>
          <a:bodyPr/>
          <a:lstStyle/>
          <a:p>
            <a:pPr eaLnBrk="1" fontAlgn="auto" hangingPunct="1">
              <a:spcAft>
                <a:spcPts val="0"/>
              </a:spcAft>
              <a:defRPr/>
            </a:pPr>
            <a:r>
              <a:rPr lang="en-US" dirty="0" smtClean="0">
                <a:solidFill>
                  <a:schemeClr val="tx2">
                    <a:satMod val="200000"/>
                  </a:schemeClr>
                </a:solidFill>
              </a:rPr>
              <a:t>Questions/Comments</a:t>
            </a:r>
          </a:p>
        </p:txBody>
      </p:sp>
      <p:sp>
        <p:nvSpPr>
          <p:cNvPr id="61443" name="Rectangle 5"/>
          <p:cNvSpPr>
            <a:spLocks noGrp="1" noChangeArrowheads="1"/>
          </p:cNvSpPr>
          <p:nvPr>
            <p:ph type="subTitle" idx="1"/>
          </p:nvPr>
        </p:nvSpPr>
        <p:spPr>
          <a:xfrm>
            <a:off x="6324600" y="4114800"/>
            <a:ext cx="2743200" cy="1139826"/>
          </a:xfrm>
        </p:spPr>
        <p:txBody>
          <a:bodyPr>
            <a:normAutofit/>
          </a:bodyPr>
          <a:lstStyle/>
          <a:p>
            <a:pPr eaLnBrk="1" hangingPunct="1">
              <a:spcBef>
                <a:spcPct val="0"/>
              </a:spcBef>
            </a:pPr>
            <a:r>
              <a:rPr lang="en-US" dirty="0" smtClean="0"/>
              <a:t>Office on Latino Affairs</a:t>
            </a:r>
          </a:p>
          <a:p>
            <a:pPr eaLnBrk="1" hangingPunct="1">
              <a:spcBef>
                <a:spcPct val="0"/>
              </a:spcBef>
            </a:pPr>
            <a:r>
              <a:rPr lang="en-US" dirty="0" smtClean="0"/>
              <a:t>Cecilia </a:t>
            </a:r>
            <a:r>
              <a:rPr lang="en-US" dirty="0" smtClean="0"/>
              <a:t>Castillo </a:t>
            </a:r>
            <a:r>
              <a:rPr lang="en-US" dirty="0" err="1" smtClean="0"/>
              <a:t>Ayometzi</a:t>
            </a:r>
            <a:r>
              <a:rPr lang="en-US" dirty="0" smtClean="0"/>
              <a:t>, </a:t>
            </a:r>
            <a:r>
              <a:rPr lang="en-US" dirty="0" smtClean="0">
                <a:hlinkClick r:id="rId3"/>
              </a:rPr>
              <a:t>cecilia.castillo@dc.gov</a:t>
            </a:r>
            <a:endParaRPr lang="en-US" dirty="0" smtClean="0"/>
          </a:p>
        </p:txBody>
      </p:sp>
      <p:sp>
        <p:nvSpPr>
          <p:cNvPr id="4" name="Rectangle 5"/>
          <p:cNvSpPr txBox="1">
            <a:spLocks noChangeArrowheads="1"/>
          </p:cNvSpPr>
          <p:nvPr/>
        </p:nvSpPr>
        <p:spPr>
          <a:xfrm>
            <a:off x="152400" y="4114800"/>
            <a:ext cx="2971800" cy="1139826"/>
          </a:xfrm>
          <a:prstGeom prst="rect">
            <a:avLst/>
          </a:prstGeom>
        </p:spPr>
        <p:txBody>
          <a:bodyPr vert="horz" lIns="0" tIns="45720" rIns="0" bIns="45720" rtlCol="0">
            <a:normAutofit/>
          </a:bodyPr>
          <a:lstStyle>
            <a:lvl1pPr marL="0" indent="0" algn="l" defTabSz="914400" rtl="0" eaLnBrk="1" latinLnBrk="0" hangingPunct="1">
              <a:lnSpc>
                <a:spcPct val="100000"/>
              </a:lnSpc>
              <a:spcBef>
                <a:spcPts val="700"/>
              </a:spcBef>
              <a:buClr>
                <a:schemeClr val="accent1"/>
              </a:buClr>
              <a:buSzPct val="85000"/>
              <a:buFont typeface="Wingdings 3" pitchFamily="18" charset="2"/>
              <a:buNone/>
              <a:defRPr sz="2000" kern="1200" baseline="0">
                <a:solidFill>
                  <a:schemeClr val="tx2"/>
                </a:solidFill>
                <a:latin typeface="+mj-lt"/>
                <a:ea typeface="+mn-ea"/>
                <a:cs typeface="+mn-cs"/>
              </a:defRPr>
            </a:lvl1pPr>
            <a:lvl2pPr marL="457200" indent="0" algn="ctr" defTabSz="914400" rtl="0" eaLnBrk="1" latinLnBrk="0" hangingPunct="1">
              <a:lnSpc>
                <a:spcPct val="100000"/>
              </a:lnSpc>
              <a:spcBef>
                <a:spcPts val="700"/>
              </a:spcBef>
              <a:buClr>
                <a:schemeClr val="accent1"/>
              </a:buClr>
              <a:buSzPct val="85000"/>
              <a:buFont typeface="Wingdings 3" pitchFamily="18" charset="2"/>
              <a:buNone/>
              <a:defRPr sz="1600" kern="120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ts val="700"/>
              </a:spcBef>
              <a:buClr>
                <a:schemeClr val="accent1"/>
              </a:buClr>
              <a:buSzPct val="85000"/>
              <a:buFont typeface="Wingdings 3" pitchFamily="18" charset="2"/>
              <a:buNone/>
              <a:defRPr sz="1400" kern="120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ts val="700"/>
              </a:spcBef>
              <a:buClr>
                <a:schemeClr val="accent1"/>
              </a:buClr>
              <a:buSzPct val="85000"/>
              <a:buFont typeface="Wingdings 3" pitchFamily="18" charset="2"/>
              <a:buNone/>
              <a:defRPr sz="1400" kern="120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ts val="700"/>
              </a:spcBef>
              <a:buClr>
                <a:schemeClr val="accent1"/>
              </a:buClr>
              <a:buSzPct val="85000"/>
              <a:buFont typeface="Wingdings 3" pitchFamily="18" charset="2"/>
              <a:buNone/>
              <a:defRPr sz="1400" kern="120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9pPr>
          </a:lstStyle>
          <a:p>
            <a:pPr fontAlgn="auto">
              <a:spcBef>
                <a:spcPct val="0"/>
              </a:spcBef>
              <a:spcAft>
                <a:spcPts val="0"/>
              </a:spcAft>
            </a:pPr>
            <a:r>
              <a:rPr lang="en-US" dirty="0" smtClean="0"/>
              <a:t>Office on African Affairs</a:t>
            </a:r>
          </a:p>
          <a:p>
            <a:pPr fontAlgn="auto">
              <a:spcBef>
                <a:spcPct val="0"/>
              </a:spcBef>
              <a:spcAft>
                <a:spcPts val="0"/>
              </a:spcAft>
            </a:pPr>
            <a:r>
              <a:rPr lang="en-US" dirty="0" smtClean="0"/>
              <a:t>Heran Sereke-Brhan</a:t>
            </a:r>
            <a:r>
              <a:rPr lang="en-US" dirty="0"/>
              <a:t>, </a:t>
            </a:r>
            <a:r>
              <a:rPr lang="en-US" dirty="0" smtClean="0">
                <a:hlinkClick r:id="rId4"/>
              </a:rPr>
              <a:t>heran.sereke-brhan@dc.gov</a:t>
            </a:r>
            <a:endParaRPr lang="en-US" dirty="0" smtClean="0"/>
          </a:p>
          <a:p>
            <a:pPr fontAlgn="auto">
              <a:spcBef>
                <a:spcPct val="0"/>
              </a:spcBef>
              <a:spcAft>
                <a:spcPts val="0"/>
              </a:spcAft>
            </a:pPr>
            <a:endParaRPr lang="en-US" dirty="0" smtClean="0"/>
          </a:p>
        </p:txBody>
      </p:sp>
      <p:sp>
        <p:nvSpPr>
          <p:cNvPr id="6" name="Rectangle 5"/>
          <p:cNvSpPr txBox="1">
            <a:spLocks noChangeArrowheads="1"/>
          </p:cNvSpPr>
          <p:nvPr/>
        </p:nvSpPr>
        <p:spPr>
          <a:xfrm>
            <a:off x="3352800" y="4114800"/>
            <a:ext cx="2743200" cy="1139826"/>
          </a:xfrm>
          <a:prstGeom prst="rect">
            <a:avLst/>
          </a:prstGeom>
        </p:spPr>
        <p:txBody>
          <a:bodyPr vert="horz" lIns="0" tIns="45720" rIns="0" bIns="45720" rtlCol="0">
            <a:normAutofit fontScale="92500" lnSpcReduction="10000"/>
          </a:bodyPr>
          <a:lstStyle>
            <a:lvl1pPr marL="0" indent="0" algn="l" defTabSz="914400" rtl="0" eaLnBrk="1" latinLnBrk="0" hangingPunct="1">
              <a:lnSpc>
                <a:spcPct val="100000"/>
              </a:lnSpc>
              <a:spcBef>
                <a:spcPts val="700"/>
              </a:spcBef>
              <a:buClr>
                <a:schemeClr val="accent1"/>
              </a:buClr>
              <a:buSzPct val="85000"/>
              <a:buFont typeface="Wingdings 3" pitchFamily="18" charset="2"/>
              <a:buNone/>
              <a:defRPr sz="2000" kern="1200" baseline="0">
                <a:solidFill>
                  <a:schemeClr val="tx2"/>
                </a:solidFill>
                <a:latin typeface="+mj-lt"/>
                <a:ea typeface="+mn-ea"/>
                <a:cs typeface="+mn-cs"/>
              </a:defRPr>
            </a:lvl1pPr>
            <a:lvl2pPr marL="457200" indent="0" algn="ctr" defTabSz="914400" rtl="0" eaLnBrk="1" latinLnBrk="0" hangingPunct="1">
              <a:lnSpc>
                <a:spcPct val="100000"/>
              </a:lnSpc>
              <a:spcBef>
                <a:spcPts val="700"/>
              </a:spcBef>
              <a:buClr>
                <a:schemeClr val="accent1"/>
              </a:buClr>
              <a:buSzPct val="85000"/>
              <a:buFont typeface="Wingdings 3" pitchFamily="18" charset="2"/>
              <a:buNone/>
              <a:defRPr sz="1600" kern="120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ts val="700"/>
              </a:spcBef>
              <a:buClr>
                <a:schemeClr val="accent1"/>
              </a:buClr>
              <a:buSzPct val="85000"/>
              <a:buFont typeface="Wingdings 3" pitchFamily="18" charset="2"/>
              <a:buNone/>
              <a:defRPr sz="1400" kern="120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ts val="700"/>
              </a:spcBef>
              <a:buClr>
                <a:schemeClr val="accent1"/>
              </a:buClr>
              <a:buSzPct val="85000"/>
              <a:buFont typeface="Wingdings 3" pitchFamily="18" charset="2"/>
              <a:buNone/>
              <a:defRPr sz="1400" kern="120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ts val="700"/>
              </a:spcBef>
              <a:buClr>
                <a:schemeClr val="accent1"/>
              </a:buClr>
              <a:buSzPct val="85000"/>
              <a:buFont typeface="Wingdings 3" pitchFamily="18" charset="2"/>
              <a:buNone/>
              <a:defRPr sz="1400" kern="120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9pPr>
          </a:lstStyle>
          <a:p>
            <a:pPr fontAlgn="auto">
              <a:spcBef>
                <a:spcPct val="0"/>
              </a:spcBef>
              <a:spcAft>
                <a:spcPts val="0"/>
              </a:spcAft>
            </a:pPr>
            <a:r>
              <a:rPr lang="en-US" dirty="0" smtClean="0"/>
              <a:t>Office on Asian and Pacific Islander Affairs </a:t>
            </a:r>
          </a:p>
          <a:p>
            <a:pPr fontAlgn="auto">
              <a:spcBef>
                <a:spcPct val="0"/>
              </a:spcBef>
              <a:spcAft>
                <a:spcPts val="0"/>
              </a:spcAft>
            </a:pPr>
            <a:r>
              <a:rPr lang="en-US" dirty="0" smtClean="0"/>
              <a:t>Neel Saxena, </a:t>
            </a:r>
            <a:r>
              <a:rPr lang="en-US" dirty="0" smtClean="0">
                <a:hlinkClick r:id="rId5"/>
              </a:rPr>
              <a:t>neel.saxena@dc.gov</a:t>
            </a:r>
            <a:endParaRPr lang="en-US" dirty="0" smtClean="0"/>
          </a:p>
          <a:p>
            <a:pPr fontAlgn="auto">
              <a:spcBef>
                <a:spcPct val="0"/>
              </a:spcBef>
              <a:spcAft>
                <a:spcPts val="0"/>
              </a:spcAft>
            </a:pPr>
            <a:endParaRPr lang="en-US" dirty="0" smtClean="0"/>
          </a:p>
        </p:txBody>
      </p:sp>
      <p:pic>
        <p:nvPicPr>
          <p:cNvPr id="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2667780"/>
            <a:ext cx="1066800" cy="1490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5648" y="2965443"/>
            <a:ext cx="1446154" cy="1149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descr="G:\Photos &amp; Videos\OAPIA Graphics\OAPIA Logo\OAPIA logo with name\oapia_logo_larger_text.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0" y="2666726"/>
            <a:ext cx="1467355" cy="14163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914400" y="512763"/>
            <a:ext cx="7620000" cy="1163637"/>
          </a:xfrm>
        </p:spPr>
        <p:txBody>
          <a:bodyPr/>
          <a:lstStyle/>
          <a:p>
            <a:pPr algn="ctr" eaLnBrk="1" fontAlgn="auto" hangingPunct="1">
              <a:spcAft>
                <a:spcPts val="0"/>
              </a:spcAft>
              <a:defRPr/>
            </a:pPr>
            <a:r>
              <a:rPr lang="en-US" dirty="0" smtClean="0">
                <a:solidFill>
                  <a:schemeClr val="tx2">
                    <a:satMod val="200000"/>
                  </a:schemeClr>
                </a:solidFill>
              </a:rPr>
              <a:t>Recap of previous assessments</a:t>
            </a:r>
          </a:p>
        </p:txBody>
      </p:sp>
      <p:sp>
        <p:nvSpPr>
          <p:cNvPr id="12291" name="Content Placeholder 3"/>
          <p:cNvSpPr>
            <a:spLocks noGrp="1"/>
          </p:cNvSpPr>
          <p:nvPr>
            <p:ph idx="1"/>
          </p:nvPr>
        </p:nvSpPr>
        <p:spPr/>
        <p:txBody>
          <a:bodyPr/>
          <a:lstStyle/>
          <a:p>
            <a:pPr>
              <a:buFont typeface="Wingdings" pitchFamily="2" charset="2"/>
              <a:buNone/>
            </a:pPr>
            <a:endParaRPr lang="en-US" sz="3200" smtClean="0"/>
          </a:p>
          <a:p>
            <a:r>
              <a:rPr lang="en-US" sz="3200" smtClean="0"/>
              <a:t>Developed an assessment tool using Customer Service standards </a:t>
            </a:r>
          </a:p>
          <a:p>
            <a:r>
              <a:rPr lang="en-US" sz="3200" smtClean="0"/>
              <a:t>Observed over 25 centers for the last two years </a:t>
            </a:r>
          </a:p>
          <a:p>
            <a:r>
              <a:rPr lang="en-US" sz="3200" smtClean="0"/>
              <a:t>Prepared assessment reports of our findings</a:t>
            </a:r>
          </a:p>
          <a:p>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533400" y="3733800"/>
            <a:ext cx="8077200" cy="1670304"/>
          </a:xfrm>
        </p:spPr>
        <p:txBody>
          <a:bodyPr>
            <a:normAutofit/>
          </a:bodyPr>
          <a:lstStyle/>
          <a:p>
            <a:pPr>
              <a:defRPr/>
            </a:pPr>
            <a:r>
              <a:rPr lang="en-US" dirty="0"/>
              <a:t>Overview of current reports and </a:t>
            </a:r>
            <a:r>
              <a:rPr lang="en-US" dirty="0" err="1" smtClean="0"/>
              <a:t>researCh</a:t>
            </a:r>
            <a:endParaRPr lang="en-US" dirty="0" smtClean="0">
              <a:solidFill>
                <a:schemeClr val="tx2">
                  <a:satMod val="20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512763"/>
            <a:ext cx="8029575" cy="1163637"/>
          </a:xfrm>
        </p:spPr>
        <p:txBody>
          <a:bodyPr/>
          <a:lstStyle/>
          <a:p>
            <a:pPr algn="ctr" eaLnBrk="1" hangingPunct="1">
              <a:defRPr/>
            </a:pPr>
            <a:r>
              <a:rPr lang="en-US" sz="2800" dirty="0" smtClean="0"/>
              <a:t>Overview of Current Reports and Research</a:t>
            </a:r>
            <a:endParaRPr lang="en-US" sz="2800" dirty="0"/>
          </a:p>
        </p:txBody>
      </p:sp>
      <p:sp>
        <p:nvSpPr>
          <p:cNvPr id="14339" name="Text Placeholder 2"/>
          <p:cNvSpPr>
            <a:spLocks noGrp="1"/>
          </p:cNvSpPr>
          <p:nvPr>
            <p:ph type="body" idx="1"/>
          </p:nvPr>
        </p:nvSpPr>
        <p:spPr/>
        <p:txBody>
          <a:bodyPr/>
          <a:lstStyle/>
          <a:p>
            <a:pPr marL="73025" algn="ctr" eaLnBrk="1" hangingPunct="1"/>
            <a:r>
              <a:rPr lang="en-US" smtClean="0"/>
              <a:t>Current Reports/Case studies</a:t>
            </a:r>
          </a:p>
        </p:txBody>
      </p:sp>
      <p:sp>
        <p:nvSpPr>
          <p:cNvPr id="14340" name="Text Placeholder 3"/>
          <p:cNvSpPr>
            <a:spLocks noGrp="1"/>
          </p:cNvSpPr>
          <p:nvPr>
            <p:ph type="body" sz="quarter" idx="3"/>
          </p:nvPr>
        </p:nvSpPr>
        <p:spPr/>
        <p:txBody>
          <a:bodyPr/>
          <a:lstStyle/>
          <a:p>
            <a:pPr marL="73025" algn="ctr" eaLnBrk="1" hangingPunct="1"/>
            <a:r>
              <a:rPr lang="en-US" smtClean="0"/>
              <a:t>Summaries of Research</a:t>
            </a:r>
          </a:p>
        </p:txBody>
      </p:sp>
      <p:pic>
        <p:nvPicPr>
          <p:cNvPr id="14341" name="Content Placeholder 6" descr="Sample of Excel Document.JPG"/>
          <p:cNvPicPr>
            <a:picLocks noGrp="1" noChangeAspect="1"/>
          </p:cNvPicPr>
          <p:nvPr>
            <p:ph sz="quarter" idx="13"/>
          </p:nvPr>
        </p:nvPicPr>
        <p:blipFill>
          <a:blip r:embed="rId3"/>
          <a:srcRect/>
          <a:stretch>
            <a:fillRect/>
          </a:stretch>
        </p:blipFill>
        <p:spPr>
          <a:xfrm>
            <a:off x="457200" y="3352800"/>
            <a:ext cx="4025900" cy="2179638"/>
          </a:xfrm>
        </p:spPr>
      </p:pic>
      <p:pic>
        <p:nvPicPr>
          <p:cNvPr id="14342" name="Content Placeholder 7" descr="One Page Sample Summaries.jpg"/>
          <p:cNvPicPr>
            <a:picLocks noGrp="1" noChangeAspect="1"/>
          </p:cNvPicPr>
          <p:nvPr>
            <p:ph sz="quarter" idx="14"/>
          </p:nvPr>
        </p:nvPicPr>
        <p:blipFill>
          <a:blip r:embed="rId4"/>
          <a:srcRect/>
          <a:stretch>
            <a:fillRect/>
          </a:stretch>
        </p:blipFill>
        <p:spPr>
          <a:xfrm>
            <a:off x="5135563" y="2590800"/>
            <a:ext cx="2957512" cy="3827463"/>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457200" y="3581400"/>
            <a:ext cx="8077200" cy="1670304"/>
          </a:xfrm>
        </p:spPr>
        <p:txBody>
          <a:bodyPr/>
          <a:lstStyle/>
          <a:p>
            <a:pPr eaLnBrk="1" fontAlgn="auto" hangingPunct="1">
              <a:spcAft>
                <a:spcPts val="0"/>
              </a:spcAft>
              <a:defRPr/>
            </a:pPr>
            <a:r>
              <a:rPr lang="en-US" dirty="0" smtClean="0"/>
              <a:t>What constitutes an ideal center?</a:t>
            </a:r>
            <a:endParaRPr lang="en-US" dirty="0" smtClean="0">
              <a:solidFill>
                <a:schemeClr val="tx2">
                  <a:satMod val="20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914400" y="512763"/>
            <a:ext cx="7772400" cy="1239837"/>
          </a:xfrm>
        </p:spPr>
        <p:txBody>
          <a:bodyPr/>
          <a:lstStyle/>
          <a:p>
            <a:pPr algn="ctr" eaLnBrk="1" fontAlgn="auto" hangingPunct="1">
              <a:spcAft>
                <a:spcPts val="0"/>
              </a:spcAft>
              <a:defRPr/>
            </a:pPr>
            <a:r>
              <a:rPr lang="en-US" dirty="0" smtClean="0">
                <a:solidFill>
                  <a:schemeClr val="tx2">
                    <a:satMod val="200000"/>
                  </a:schemeClr>
                </a:solidFill>
              </a:rPr>
              <a:t>What is an ideal center?</a:t>
            </a:r>
          </a:p>
        </p:txBody>
      </p:sp>
      <p:sp>
        <p:nvSpPr>
          <p:cNvPr id="16387" name="Rectangle 3"/>
          <p:cNvSpPr>
            <a:spLocks noGrp="1" noChangeArrowheads="1"/>
          </p:cNvSpPr>
          <p:nvPr>
            <p:ph idx="1"/>
          </p:nvPr>
        </p:nvSpPr>
        <p:spPr/>
        <p:txBody>
          <a:bodyPr>
            <a:normAutofit fontScale="92500" lnSpcReduction="10000"/>
          </a:bodyPr>
          <a:lstStyle/>
          <a:p>
            <a:pPr eaLnBrk="1" hangingPunct="1"/>
            <a:endParaRPr lang="en-US" dirty="0" smtClean="0"/>
          </a:p>
          <a:p>
            <a:pPr marL="68580" indent="0" eaLnBrk="1" hangingPunct="1">
              <a:buNone/>
            </a:pPr>
            <a:r>
              <a:rPr lang="en-US" sz="4800" dirty="0" smtClean="0"/>
              <a:t>An ideal center is defined as a welcoming environment to immigrant populations where they are able to navigate the center with ease and comfort.</a:t>
            </a:r>
          </a:p>
          <a:p>
            <a:pPr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 Pop</Template>
  <TotalTime>6082</TotalTime>
  <Words>3006</Words>
  <Application>Microsoft Office PowerPoint</Application>
  <PresentationFormat>On-screen Show (4:3)</PresentationFormat>
  <Paragraphs>195</Paragraphs>
  <Slides>43</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Urban Pop</vt:lpstr>
      <vt:lpstr>Acrobat Document</vt:lpstr>
      <vt:lpstr>PowerPoint Presentation</vt:lpstr>
      <vt:lpstr>Purpose and Outcome</vt:lpstr>
      <vt:lpstr>What will be covered?</vt:lpstr>
      <vt:lpstr>Recap of Previous Assessments  </vt:lpstr>
      <vt:lpstr>Recap of previous assessments</vt:lpstr>
      <vt:lpstr>Overview of current reports and researCh</vt:lpstr>
      <vt:lpstr>Overview of Current Reports and Research</vt:lpstr>
      <vt:lpstr>What constitutes an ideal center?</vt:lpstr>
      <vt:lpstr>What is an ideal center?</vt:lpstr>
      <vt:lpstr>What constitutes an Ideal Center?</vt:lpstr>
      <vt:lpstr>Ideal Center Model: Entrance</vt:lpstr>
      <vt:lpstr>Examples of Entrance</vt:lpstr>
      <vt:lpstr>Examples of Welcome Signs</vt:lpstr>
      <vt:lpstr>Ideal Center: Information Desk/Ticket Place </vt:lpstr>
      <vt:lpstr>Examples of Information Desk</vt:lpstr>
      <vt:lpstr>Ideal Center Model: Service Counter </vt:lpstr>
      <vt:lpstr>Examples of Service Counter</vt:lpstr>
      <vt:lpstr>Community/Coordinators perspectives on front line centers (4 Themes)  </vt:lpstr>
      <vt:lpstr>        Common themes from community and coordinators  1. Bilingual Staff and Staff Training  2. Interpretations/Translations  3. Signage, “I Speak” Card, and Language Line  4. Cultural Awareness   </vt:lpstr>
      <vt:lpstr>Theme 1: Bilingual Staff and Staff Training</vt:lpstr>
      <vt:lpstr>Bilingual Staff and Staff Training/Front Desk </vt:lpstr>
      <vt:lpstr>Bilingual Staff and Staff Training/Knowing resources, available training</vt:lpstr>
      <vt:lpstr>Bilingual Staff and Staff Training/ Providing Information, Signage</vt:lpstr>
      <vt:lpstr>Theme 2: Interpretations and Translations</vt:lpstr>
      <vt:lpstr>Interpretations and Translations</vt:lpstr>
      <vt:lpstr>Interpretations and Translations</vt:lpstr>
      <vt:lpstr>Interpretations and Translations</vt:lpstr>
      <vt:lpstr>Theme 3: Signage, “I Speak” Card and Language Line</vt:lpstr>
      <vt:lpstr>Signage, “I Speak” Card and Language Line</vt:lpstr>
      <vt:lpstr>Signage, “I Speak” Card and Language Line</vt:lpstr>
      <vt:lpstr>Signage, I Speak Card, and Language Line</vt:lpstr>
      <vt:lpstr>Theme 4: Cultural Awareness  </vt:lpstr>
      <vt:lpstr>Cultural Awareness</vt:lpstr>
      <vt:lpstr>Cultural Awareness</vt:lpstr>
      <vt:lpstr>Cultural Awareness</vt:lpstr>
      <vt:lpstr>Additional Ideas</vt:lpstr>
      <vt:lpstr>Suggestions from the Community</vt:lpstr>
      <vt:lpstr>Suggestions from the Community</vt:lpstr>
      <vt:lpstr>Suggestions from the Community</vt:lpstr>
      <vt:lpstr>Suggestions from an agency</vt:lpstr>
      <vt:lpstr>Next steps  </vt:lpstr>
      <vt:lpstr>Next Steps</vt:lpstr>
      <vt:lpstr>Questions/Comments</vt:lpstr>
    </vt:vector>
  </TitlesOfParts>
  <Company>DC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Frontline Centers</dc:title>
  <dc:creator>DCUser</dc:creator>
  <cp:lastModifiedBy>Neel Saxena</cp:lastModifiedBy>
  <cp:revision>304</cp:revision>
  <dcterms:created xsi:type="dcterms:W3CDTF">2009-08-03T12:56:59Z</dcterms:created>
  <dcterms:modified xsi:type="dcterms:W3CDTF">2014-02-26T15:54:24Z</dcterms:modified>
</cp:coreProperties>
</file>